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9"/>
  </p:handoutMasterIdLst>
  <p:sldIdLst>
    <p:sldId id="256" r:id="rId2"/>
    <p:sldId id="257" r:id="rId3"/>
    <p:sldId id="282" r:id="rId4"/>
    <p:sldId id="283" r:id="rId5"/>
    <p:sldId id="259" r:id="rId6"/>
    <p:sldId id="284" r:id="rId7"/>
    <p:sldId id="261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313" r:id="rId35"/>
    <p:sldId id="314" r:id="rId36"/>
    <p:sldId id="315" r:id="rId37"/>
    <p:sldId id="316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92" d="100"/>
          <a:sy n="92" d="100"/>
        </p:scale>
        <p:origin x="40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F9B78-98BA-40E1-B31E-CD2B38D6C508}" type="datetimeFigureOut">
              <a:rPr lang="en-US" smtClean="0"/>
              <a:t>11/24/2016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BAF51E-7CFE-47E7-BD19-E92CBC01F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7228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EDAC-7996-4526-A1A2-F761CA1F2971}" type="datetimeFigureOut">
              <a:rPr lang="en-CA" smtClean="0"/>
              <a:t>24/11/2016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2001-FD99-4D60-BFC0-9BE5514F702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7228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EDAC-7996-4526-A1A2-F761CA1F2971}" type="datetimeFigureOut">
              <a:rPr lang="en-CA" smtClean="0"/>
              <a:t>24/11/2016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2001-FD99-4D60-BFC0-9BE5514F702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2834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EDAC-7996-4526-A1A2-F761CA1F2971}" type="datetimeFigureOut">
              <a:rPr lang="en-CA" smtClean="0"/>
              <a:t>24/11/2016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2001-FD99-4D60-BFC0-9BE5514F702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4781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084" y="930275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Online Image Placeholder 2"/>
          <p:cNvSpPr>
            <a:spLocks noGrp="1"/>
          </p:cNvSpPr>
          <p:nvPr>
            <p:ph type="clipArt" sz="half" idx="1"/>
          </p:nvPr>
        </p:nvSpPr>
        <p:spPr>
          <a:xfrm>
            <a:off x="914400" y="2147888"/>
            <a:ext cx="5080000" cy="4114800"/>
          </a:xfrm>
        </p:spPr>
        <p:txBody>
          <a:bodyPr/>
          <a:lstStyle/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2147888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246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EFD118A7-6675-4195-AF4B-6294CB8E63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4205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C724CE-71EA-4195-AE8A-4CC75763F6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1582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C21BEA-B0CF-4A8A-86FA-C4993AAF01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7203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EDAC-7996-4526-A1A2-F761CA1F2971}" type="datetimeFigureOut">
              <a:rPr lang="en-CA" smtClean="0"/>
              <a:t>24/11/2016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2001-FD99-4D60-BFC0-9BE5514F702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6621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EDAC-7996-4526-A1A2-F761CA1F2971}" type="datetimeFigureOut">
              <a:rPr lang="en-CA" smtClean="0"/>
              <a:t>24/11/2016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2001-FD99-4D60-BFC0-9BE5514F702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0735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EDAC-7996-4526-A1A2-F761CA1F2971}" type="datetimeFigureOut">
              <a:rPr lang="en-CA" smtClean="0"/>
              <a:t>24/11/2016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2001-FD99-4D60-BFC0-9BE5514F702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8413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EDAC-7996-4526-A1A2-F761CA1F2971}" type="datetimeFigureOut">
              <a:rPr lang="en-CA" smtClean="0"/>
              <a:t>24/11/2016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2001-FD99-4D60-BFC0-9BE5514F702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3666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EDAC-7996-4526-A1A2-F761CA1F2971}" type="datetimeFigureOut">
              <a:rPr lang="en-CA" smtClean="0"/>
              <a:t>24/11/2016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2001-FD99-4D60-BFC0-9BE5514F702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4850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EDAC-7996-4526-A1A2-F761CA1F2971}" type="datetimeFigureOut">
              <a:rPr lang="en-CA" smtClean="0"/>
              <a:t>24/11/2016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2001-FD99-4D60-BFC0-9BE5514F702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9926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EDAC-7996-4526-A1A2-F761CA1F2971}" type="datetimeFigureOut">
              <a:rPr lang="en-CA" smtClean="0"/>
              <a:t>24/11/2016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2001-FD99-4D60-BFC0-9BE5514F702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2091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EDAC-7996-4526-A1A2-F761CA1F2971}" type="datetimeFigureOut">
              <a:rPr lang="en-CA" smtClean="0"/>
              <a:t>24/11/2016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2001-FD99-4D60-BFC0-9BE5514F702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9342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8EDAC-7996-4526-A1A2-F761CA1F2971}" type="datetimeFigureOut">
              <a:rPr lang="en-CA" smtClean="0"/>
              <a:t>24/11/2016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62001-FD99-4D60-BFC0-9BE5514F702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910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Unit 2 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World Geography Review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25232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066800"/>
          </a:xfrm>
        </p:spPr>
        <p:txBody>
          <a:bodyPr/>
          <a:lstStyle/>
          <a:p>
            <a:pPr algn="l" eaLnBrk="1" hangingPunct="1"/>
            <a:r>
              <a:rPr lang="en-US" altLang="en-US" sz="2800" b="1">
                <a:solidFill>
                  <a:srgbClr val="FFFF00"/>
                </a:solidFill>
              </a:rPr>
              <a:t>Relief Rainfall – Recap!!!</a:t>
            </a:r>
            <a:br>
              <a:rPr lang="en-US" altLang="en-US" sz="2800" b="1">
                <a:solidFill>
                  <a:srgbClr val="FFFF00"/>
                </a:solidFill>
              </a:rPr>
            </a:br>
            <a:r>
              <a:rPr lang="en-US" altLang="en-US" sz="2800" b="1">
                <a:solidFill>
                  <a:srgbClr val="FFFF00"/>
                </a:solidFill>
              </a:rPr>
              <a:t>					Elevation and Precipitation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2819400"/>
            <a:ext cx="4191000" cy="76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00FFFF"/>
                </a:solidFill>
              </a:rPr>
              <a:t>Windward = side of a mountain wind blows toward</a:t>
            </a: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7086600" y="3276600"/>
            <a:ext cx="3733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altLang="en-US">
                <a:solidFill>
                  <a:schemeClr val="accent1"/>
                </a:solidFill>
              </a:rPr>
              <a:t>Leeward = side of mountain opposite from windward</a:t>
            </a: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7010400" y="4724400"/>
            <a:ext cx="3657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altLang="en-US"/>
              <a:t>Rain shadow = region on leeward side of mountain that receives little precipitation because most rain dropped on windward side.</a:t>
            </a:r>
          </a:p>
        </p:txBody>
      </p:sp>
      <p:pic>
        <p:nvPicPr>
          <p:cNvPr id="8198" name="Picture 12" descr="relief r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944938"/>
            <a:ext cx="5473700" cy="291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Line 7"/>
          <p:cNvSpPr>
            <a:spLocks noChangeShapeType="1"/>
          </p:cNvSpPr>
          <p:nvPr/>
        </p:nvSpPr>
        <p:spPr bwMode="auto">
          <a:xfrm flipH="1">
            <a:off x="6172200" y="3505200"/>
            <a:ext cx="990600" cy="1524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CA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2971800" y="3657600"/>
            <a:ext cx="1066800" cy="1295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472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  <p:bldP spid="7178" grpId="0" build="p" autoUpdateAnimBg="0"/>
      <p:bldP spid="7179" grpId="0" build="p" autoUpdateAnimBg="0"/>
      <p:bldP spid="7175" grpId="0" animBg="1"/>
      <p:bldP spid="717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7" name="Picture 15" descr="elevation-profile-at-canada-bor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581650"/>
            <a:ext cx="91440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8839200" cy="1752600"/>
          </a:xfrm>
        </p:spPr>
        <p:txBody>
          <a:bodyPr/>
          <a:lstStyle/>
          <a:p>
            <a:pPr algn="l" eaLnBrk="1" hangingPunct="1"/>
            <a:r>
              <a:rPr lang="en-US" altLang="en-US" sz="3200" b="1"/>
              <a:t>2.6.3 Analyze the relationship between temperature and precipitation of a point and its location relative to a mountain system.</a:t>
            </a:r>
            <a:r>
              <a:rPr lang="en-US" altLang="en-US" smtClean="0"/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905000"/>
            <a:ext cx="9144000" cy="12954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b="1">
                <a:solidFill>
                  <a:srgbClr val="FFFF00"/>
                </a:solidFill>
              </a:rPr>
              <a:t>Cities higher up in a mountain have colder temperatures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>
                <a:solidFill>
                  <a:srgbClr val="FFFF00"/>
                </a:solidFill>
              </a:rPr>
              <a:t>Cities on leeward side have little rain (rain shadow)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>
                <a:solidFill>
                  <a:srgbClr val="FFFF00"/>
                </a:solidFill>
              </a:rPr>
              <a:t>Cities on windward side have more rain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5791200" y="3581401"/>
            <a:ext cx="4876800" cy="159067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FFFF"/>
                </a:solidFill>
                <a:latin typeface="Arial" panose="020B0604020202020204" pitchFamily="34" charset="0"/>
              </a:rPr>
              <a:t>Match the city to the data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/>
              <a:t>1113mm rain &amp; 0</a:t>
            </a:r>
            <a:r>
              <a:rPr lang="en-US" altLang="en-US" baseline="30000"/>
              <a:t>o</a:t>
            </a:r>
            <a:r>
              <a:rPr lang="en-US" altLang="en-US"/>
              <a:t>C coldest month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/>
              <a:t>628mm rain &amp; -12</a:t>
            </a:r>
            <a:r>
              <a:rPr lang="en-US" altLang="en-US" baseline="30000"/>
              <a:t>o</a:t>
            </a:r>
            <a:r>
              <a:rPr lang="en-US" altLang="en-US"/>
              <a:t>C coldest month</a:t>
            </a:r>
          </a:p>
        </p:txBody>
      </p:sp>
      <p:grpSp>
        <p:nvGrpSpPr>
          <p:cNvPr id="8208" name="Group 16"/>
          <p:cNvGrpSpPr>
            <a:grpSpLocks/>
          </p:cNvGrpSpPr>
          <p:nvPr/>
        </p:nvGrpSpPr>
        <p:grpSpPr bwMode="auto">
          <a:xfrm>
            <a:off x="1524000" y="4343400"/>
            <a:ext cx="4191000" cy="1676400"/>
            <a:chOff x="0" y="2736"/>
            <a:chExt cx="2640" cy="1056"/>
          </a:xfrm>
        </p:grpSpPr>
        <p:sp>
          <p:nvSpPr>
            <p:cNvPr id="9223" name="Text Box 7"/>
            <p:cNvSpPr txBox="1">
              <a:spLocks noChangeArrowheads="1"/>
            </p:cNvSpPr>
            <p:nvPr/>
          </p:nvSpPr>
          <p:spPr bwMode="auto">
            <a:xfrm>
              <a:off x="1248" y="2784"/>
              <a:ext cx="13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Prince George</a:t>
              </a:r>
            </a:p>
          </p:txBody>
        </p:sp>
        <p:sp>
          <p:nvSpPr>
            <p:cNvPr id="9224" name="Line 8"/>
            <p:cNvSpPr>
              <a:spLocks noChangeShapeType="1"/>
            </p:cNvSpPr>
            <p:nvPr/>
          </p:nvSpPr>
          <p:spPr bwMode="auto">
            <a:xfrm flipV="1">
              <a:off x="1488" y="3072"/>
              <a:ext cx="0" cy="576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9225" name="Text Box 9"/>
            <p:cNvSpPr txBox="1">
              <a:spLocks noChangeArrowheads="1"/>
            </p:cNvSpPr>
            <p:nvPr/>
          </p:nvSpPr>
          <p:spPr bwMode="auto">
            <a:xfrm>
              <a:off x="0" y="2736"/>
              <a:ext cx="10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Vancouver</a:t>
              </a:r>
            </a:p>
          </p:txBody>
        </p:sp>
        <p:sp>
          <p:nvSpPr>
            <p:cNvPr id="9226" name="Line 10"/>
            <p:cNvSpPr>
              <a:spLocks noChangeShapeType="1"/>
            </p:cNvSpPr>
            <p:nvPr/>
          </p:nvSpPr>
          <p:spPr bwMode="auto">
            <a:xfrm flipV="1">
              <a:off x="816" y="3024"/>
              <a:ext cx="0" cy="768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9227" name="Line 12"/>
            <p:cNvSpPr>
              <a:spLocks noChangeShapeType="1"/>
            </p:cNvSpPr>
            <p:nvPr/>
          </p:nvSpPr>
          <p:spPr bwMode="auto">
            <a:xfrm>
              <a:off x="0" y="3600"/>
              <a:ext cx="624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9228" name="Text Box 13"/>
            <p:cNvSpPr txBox="1">
              <a:spLocks noChangeArrowheads="1"/>
            </p:cNvSpPr>
            <p:nvPr/>
          </p:nvSpPr>
          <p:spPr bwMode="auto">
            <a:xfrm>
              <a:off x="0" y="3168"/>
              <a:ext cx="5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00FFFF"/>
                  </a:solidFill>
                </a:rPr>
                <a:t>wind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833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 autoUpdateAnimBg="0"/>
      <p:bldP spid="8203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066800"/>
          </a:xfrm>
        </p:spPr>
        <p:txBody>
          <a:bodyPr/>
          <a:lstStyle/>
          <a:p>
            <a:pPr algn="l"/>
            <a:r>
              <a:rPr lang="en-US" altLang="en-US" sz="3200" b="1" dirty="0" smtClean="0"/>
              <a:t> </a:t>
            </a:r>
            <a:r>
              <a:rPr lang="en-US" altLang="en-US" sz="3200" b="1" dirty="0"/>
              <a:t>	Know why winter and summer 			monsoons occur. P. 70-71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295400"/>
            <a:ext cx="4267200" cy="457200"/>
          </a:xfrm>
        </p:spPr>
        <p:txBody>
          <a:bodyPr/>
          <a:lstStyle/>
          <a:p>
            <a:r>
              <a:rPr lang="en-US" altLang="en-US" sz="2400"/>
              <a:t>India’s Winter monsoon</a:t>
            </a:r>
          </a:p>
        </p:txBody>
      </p:sp>
      <p:pic>
        <p:nvPicPr>
          <p:cNvPr id="10244" name="Picture 4" descr="world blank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3398838" cy="216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1524000" y="3124200"/>
            <a:ext cx="36576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CA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524000" y="3810001"/>
            <a:ext cx="3581400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/>
              <a:t>Continental Asia cools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/>
              <a:t>High atm. pressure results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/>
              <a:t>Wind blows southward towards the low over Indian ocean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/>
              <a:t>Very little rain; wind blowing over dry land</a:t>
            </a: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6019800" y="1219200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altLang="en-US"/>
              <a:t>India’s Summer monsoon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3581400" y="2895600"/>
            <a:ext cx="45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3886200" y="2057400"/>
            <a:ext cx="45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>
            <a:off x="3810000" y="2514600"/>
            <a:ext cx="0" cy="30480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CA"/>
          </a:p>
        </p:txBody>
      </p:sp>
      <p:pic>
        <p:nvPicPr>
          <p:cNvPr id="10257" name="Picture 17" descr="world blank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600200"/>
            <a:ext cx="3398838" cy="216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8610600" y="2209800"/>
            <a:ext cx="45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>
            <a:off x="6400800" y="2971800"/>
            <a:ext cx="36576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CA"/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8534400" y="2895600"/>
            <a:ext cx="45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10261" name="Line 21"/>
          <p:cNvSpPr>
            <a:spLocks noChangeShapeType="1"/>
          </p:cNvSpPr>
          <p:nvPr/>
        </p:nvSpPr>
        <p:spPr bwMode="auto">
          <a:xfrm flipV="1">
            <a:off x="8763000" y="2590800"/>
            <a:ext cx="0" cy="4572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CA"/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6477000" y="3662364"/>
            <a:ext cx="3581400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/>
              <a:t>Continental Asia heats up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/>
              <a:t>Low atm. pressure results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/>
              <a:t>Wind blows northward towards the low over India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/>
              <a:t>Tremendous  rains; wind blowing over warm Indian ocean</a:t>
            </a:r>
          </a:p>
        </p:txBody>
      </p:sp>
    </p:spTree>
    <p:extLst>
      <p:ext uri="{BB962C8B-B14F-4D97-AF65-F5344CB8AC3E}">
        <p14:creationId xmlns:p14="http://schemas.microsoft.com/office/powerpoint/2010/main" val="84281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0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0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0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0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0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0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0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0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0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0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0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0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02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02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02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02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  <p:bldP spid="10245" grpId="0" animBg="1"/>
      <p:bldP spid="10247" grpId="0" build="p" autoUpdateAnimBg="0"/>
      <p:bldP spid="10253" grpId="0" build="p" autoUpdateAnimBg="0"/>
      <p:bldP spid="10254" grpId="0" autoUpdateAnimBg="0"/>
      <p:bldP spid="10255" grpId="0" autoUpdateAnimBg="0"/>
      <p:bldP spid="10256" grpId="0" animBg="1"/>
      <p:bldP spid="10258" grpId="0" autoUpdateAnimBg="0"/>
      <p:bldP spid="10259" grpId="0" animBg="1"/>
      <p:bldP spid="10260" grpId="0" autoUpdateAnimBg="0"/>
      <p:bldP spid="10261" grpId="0" animBg="1"/>
      <p:bldP spid="10262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70064" y="930275"/>
            <a:ext cx="8516937" cy="1143000"/>
          </a:xfrm>
        </p:spPr>
        <p:txBody>
          <a:bodyPr/>
          <a:lstStyle/>
          <a:p>
            <a:r>
              <a:rPr lang="en-US" altLang="en-US" sz="2800" b="1" dirty="0"/>
              <a:t>2.1.6 	Describe the factors that account for </a:t>
            </a:r>
            <a:r>
              <a:rPr lang="en-US" altLang="en-US" sz="2800" b="1" dirty="0" smtClean="0"/>
              <a:t>differences </a:t>
            </a:r>
            <a:r>
              <a:rPr lang="en-US" altLang="en-US" sz="2800" b="1" dirty="0"/>
              <a:t>in temperature as seasons change.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 altLang="en-US"/>
              <a:t>Summer = Longer day = more heat </a:t>
            </a:r>
          </a:p>
          <a:p>
            <a:pPr marL="533400" indent="-533400">
              <a:buFontTx/>
              <a:buAutoNum type="arabicPeriod"/>
            </a:pPr>
            <a:endParaRPr lang="en-US" altLang="en-US"/>
          </a:p>
          <a:p>
            <a:pPr marL="533400" indent="-533400">
              <a:buNone/>
            </a:pPr>
            <a:endParaRPr lang="en-US" altLang="en-US"/>
          </a:p>
          <a:p>
            <a:pPr marL="533400" indent="-533400">
              <a:buNone/>
            </a:pPr>
            <a:r>
              <a:rPr lang="en-US" altLang="en-US"/>
              <a:t>2.	Sun rays more direct = more intensity/unit area= more heat</a:t>
            </a:r>
          </a:p>
        </p:txBody>
      </p:sp>
      <p:pic>
        <p:nvPicPr>
          <p:cNvPr id="91142" name="Picture 6" descr="solsticej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2133600"/>
            <a:ext cx="2819400" cy="1714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143" name="Picture 7" descr="sunhe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191000"/>
            <a:ext cx="2789238" cy="216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99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1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0"/>
            <a:ext cx="8229600" cy="1384300"/>
          </a:xfrm>
        </p:spPr>
        <p:txBody>
          <a:bodyPr/>
          <a:lstStyle/>
          <a:p>
            <a:r>
              <a:rPr lang="en-US" altLang="en-US" dirty="0" smtClean="0"/>
              <a:t>Tilt of the Earth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48400" y="1600200"/>
            <a:ext cx="44196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b="1"/>
              <a:t>The earth is </a:t>
            </a:r>
            <a:r>
              <a:rPr lang="en-US" altLang="en-US" sz="2400" b="1">
                <a:solidFill>
                  <a:srgbClr val="00FF00"/>
                </a:solidFill>
              </a:rPr>
              <a:t>tilted on its axis </a:t>
            </a:r>
            <a:r>
              <a:rPr lang="en-US" altLang="en-US" sz="2400" b="1" u="sng">
                <a:solidFill>
                  <a:srgbClr val="00FF00"/>
                </a:solidFill>
              </a:rPr>
              <a:t>@ 23.5</a:t>
            </a:r>
            <a:r>
              <a:rPr lang="en-US" altLang="en-US" sz="2400" b="1" u="sng" baseline="30000">
                <a:solidFill>
                  <a:srgbClr val="00FF00"/>
                </a:solidFill>
              </a:rPr>
              <a:t>o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b="1" baseline="30000">
              <a:solidFill>
                <a:srgbClr val="00FF00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2400" b="1"/>
              <a:t>At different times of the year, the North (or South) is </a:t>
            </a:r>
            <a:r>
              <a:rPr lang="en-US" altLang="en-US" sz="2400" b="1">
                <a:solidFill>
                  <a:srgbClr val="00FF00"/>
                </a:solidFill>
              </a:rPr>
              <a:t>pointed towards</a:t>
            </a:r>
            <a:r>
              <a:rPr lang="en-US" altLang="en-US" sz="2400" b="1"/>
              <a:t> the sun, while other times </a:t>
            </a:r>
            <a:r>
              <a:rPr lang="en-US" altLang="en-US" sz="2400" b="1">
                <a:solidFill>
                  <a:srgbClr val="00FF00"/>
                </a:solidFill>
              </a:rPr>
              <a:t>pointed away</a:t>
            </a:r>
            <a:r>
              <a:rPr lang="en-US" altLang="en-US" sz="2400" b="1"/>
              <a:t> from the sun.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b="1"/>
          </a:p>
          <a:p>
            <a:pPr>
              <a:lnSpc>
                <a:spcPct val="80000"/>
              </a:lnSpc>
            </a:pPr>
            <a:r>
              <a:rPr lang="en-US" altLang="en-US" sz="2400" b="1"/>
              <a:t>Causes </a:t>
            </a:r>
            <a:r>
              <a:rPr lang="en-US" altLang="en-US" sz="2400" b="1" u="sng">
                <a:solidFill>
                  <a:srgbClr val="00FF00"/>
                </a:solidFill>
              </a:rPr>
              <a:t>daylight</a:t>
            </a:r>
            <a:r>
              <a:rPr lang="en-US" altLang="en-US" sz="2400" b="1"/>
              <a:t> to be </a:t>
            </a:r>
            <a:r>
              <a:rPr lang="en-US" altLang="en-US" sz="2400" b="1">
                <a:solidFill>
                  <a:srgbClr val="FFFF00"/>
                </a:solidFill>
              </a:rPr>
              <a:t>longer or shorter.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b="1">
              <a:solidFill>
                <a:srgbClr val="00FF00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2400" b="1"/>
              <a:t>Contributes to the </a:t>
            </a:r>
            <a:r>
              <a:rPr lang="en-US" altLang="en-US" sz="2400" b="1">
                <a:solidFill>
                  <a:srgbClr val="00FF00"/>
                </a:solidFill>
              </a:rPr>
              <a:t>seasons</a:t>
            </a:r>
            <a:r>
              <a:rPr lang="en-US" altLang="en-US" sz="2400" b="1"/>
              <a:t> as well.</a:t>
            </a:r>
            <a:endParaRPr lang="en-US" altLang="en-US" sz="2400" b="1" baseline="30000"/>
          </a:p>
        </p:txBody>
      </p:sp>
      <p:pic>
        <p:nvPicPr>
          <p:cNvPr id="16388" name="Picture 1032" descr="Imag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474345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997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7411" name="Picture 4" descr="length of day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95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984250"/>
          </a:xfrm>
          <a:solidFill>
            <a:schemeClr val="bg1"/>
          </a:solidFill>
          <a:ln w="50800">
            <a:solidFill>
              <a:srgbClr val="0033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mtClean="0">
                <a:solidFill>
                  <a:srgbClr val="FF6600"/>
                </a:solidFill>
              </a:rPr>
              <a:t>Day</a:t>
            </a:r>
            <a:r>
              <a:rPr lang="en-US" altLang="en-US" smtClean="0"/>
              <a:t> vs </a:t>
            </a:r>
            <a:r>
              <a:rPr lang="en-US" altLang="en-US" smtClean="0">
                <a:solidFill>
                  <a:srgbClr val="0000FF"/>
                </a:solidFill>
              </a:rPr>
              <a:t>Night</a:t>
            </a:r>
            <a:r>
              <a:rPr lang="en-US" altLang="en-US" smtClean="0"/>
              <a:t> &amp; </a:t>
            </a:r>
            <a:r>
              <a:rPr lang="en-US" altLang="en-US" smtClean="0">
                <a:solidFill>
                  <a:srgbClr val="008000"/>
                </a:solidFill>
              </a:rPr>
              <a:t>Length of day (daylight!)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01800" y="1295400"/>
            <a:ext cx="8737600" cy="54102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sz="2400" b="1" dirty="0"/>
              <a:t>Rotation on the axis causes day and night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b="1" dirty="0"/>
          </a:p>
          <a:p>
            <a:pPr>
              <a:lnSpc>
                <a:spcPct val="80000"/>
              </a:lnSpc>
            </a:pPr>
            <a:r>
              <a:rPr lang="en-US" altLang="en-US" sz="2400" b="1" dirty="0"/>
              <a:t>Tilt on axis causes length of day to be longer or shorter.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b="1" dirty="0"/>
          </a:p>
          <a:p>
            <a:pPr>
              <a:lnSpc>
                <a:spcPct val="80000"/>
              </a:lnSpc>
            </a:pPr>
            <a:r>
              <a:rPr lang="en-US" altLang="en-US" sz="2400" b="1" dirty="0"/>
              <a:t>When hemisphere is pointed towards the sun…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b="1" dirty="0"/>
          </a:p>
          <a:p>
            <a:pPr>
              <a:lnSpc>
                <a:spcPct val="80000"/>
              </a:lnSpc>
            </a:pPr>
            <a:r>
              <a:rPr lang="en-US" altLang="en-US" sz="2400" b="1" dirty="0"/>
              <a:t>that hemisphere receives more direct, intense heat radiation AND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b="1" dirty="0"/>
          </a:p>
          <a:p>
            <a:pPr>
              <a:lnSpc>
                <a:spcPct val="80000"/>
              </a:lnSpc>
            </a:pPr>
            <a:r>
              <a:rPr lang="en-US" altLang="en-US" sz="2400" b="1" dirty="0"/>
              <a:t>More hours of exposure to the sun</a:t>
            </a:r>
          </a:p>
          <a:p>
            <a:pPr>
              <a:lnSpc>
                <a:spcPct val="80000"/>
              </a:lnSpc>
            </a:pPr>
            <a:endParaRPr lang="en-US" altLang="en-US" sz="2400" b="1" dirty="0"/>
          </a:p>
          <a:p>
            <a:pPr>
              <a:lnSpc>
                <a:spcPct val="80000"/>
              </a:lnSpc>
            </a:pPr>
            <a:r>
              <a:rPr lang="en-US" altLang="en-US" sz="2400" b="1" dirty="0"/>
              <a:t>Giving that hemisphere longer days AND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b="1" dirty="0"/>
          </a:p>
          <a:p>
            <a:pPr>
              <a:lnSpc>
                <a:spcPct val="80000"/>
              </a:lnSpc>
            </a:pPr>
            <a:r>
              <a:rPr lang="en-US" altLang="en-US" sz="2400" b="1" dirty="0"/>
              <a:t>Warmer temperatures (Summer!!)</a:t>
            </a:r>
            <a:endParaRPr lang="en-US" alt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326146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04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04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04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96056"/>
            <a:ext cx="10515600" cy="1325563"/>
          </a:xfrm>
        </p:spPr>
        <p:txBody>
          <a:bodyPr/>
          <a:lstStyle/>
          <a:p>
            <a:r>
              <a:rPr lang="en-US" altLang="en-US" dirty="0" smtClean="0"/>
              <a:t>Equal Day and Night…BUT…</a:t>
            </a:r>
          </a:p>
        </p:txBody>
      </p:sp>
      <p:pic>
        <p:nvPicPr>
          <p:cNvPr id="19459" name="Picture 5" descr="circle_illumin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9144000" cy="43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1524000" y="5791200"/>
            <a:ext cx="9144000" cy="84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>
                <a:solidFill>
                  <a:schemeClr val="tx2"/>
                </a:solidFill>
              </a:rPr>
              <a:t>Differences in Temperatures!?  Why?</a:t>
            </a:r>
          </a:p>
        </p:txBody>
      </p:sp>
    </p:spTree>
    <p:extLst>
      <p:ext uri="{BB962C8B-B14F-4D97-AF65-F5344CB8AC3E}">
        <p14:creationId xmlns:p14="http://schemas.microsoft.com/office/powerpoint/2010/main" val="351322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03760"/>
            <a:ext cx="10515600" cy="1325563"/>
          </a:xfrm>
        </p:spPr>
        <p:txBody>
          <a:bodyPr/>
          <a:lstStyle/>
          <a:p>
            <a:r>
              <a:rPr lang="en-US" altLang="en-US" dirty="0" smtClean="0"/>
              <a:t>Intensity and Duration!! </a:t>
            </a:r>
          </a:p>
        </p:txBody>
      </p:sp>
      <p:pic>
        <p:nvPicPr>
          <p:cNvPr id="20483" name="Picture 5" descr="direct_ray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1"/>
            <a:ext cx="7924800" cy="564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368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743200" y="228600"/>
            <a:ext cx="7924800" cy="1143000"/>
          </a:xfrm>
        </p:spPr>
        <p:txBody>
          <a:bodyPr/>
          <a:lstStyle/>
          <a:p>
            <a:pPr eaLnBrk="1" hangingPunct="1"/>
            <a:r>
              <a:rPr lang="en-US" altLang="en-US" sz="2400" b="1">
                <a:latin typeface="Arial" panose="020B0604020202020204" pitchFamily="34" charset="0"/>
              </a:rPr>
              <a:t>Explain why only about ½ of the sunlight 			directed at earth actually reaches the earth</a:t>
            </a:r>
            <a:r>
              <a:rPr lang="en-US" altLang="en-US" sz="2800"/>
              <a:t>.</a:t>
            </a:r>
          </a:p>
        </p:txBody>
      </p:sp>
      <p:pic>
        <p:nvPicPr>
          <p:cNvPr id="70662" name="Picture 1030" descr="Sun reflection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295401"/>
            <a:ext cx="9144000" cy="5591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707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Relationships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 smtClean="0"/>
              <a:t>Weather vs climate</a:t>
            </a:r>
          </a:p>
          <a:p>
            <a:pPr marL="0" indent="0">
              <a:buNone/>
            </a:pPr>
            <a:endParaRPr lang="en-CA" dirty="0"/>
          </a:p>
          <a:p>
            <a:r>
              <a:rPr lang="en-US" altLang="en-US" b="1" u="sng" dirty="0" smtClean="0">
                <a:solidFill>
                  <a:srgbClr val="0000CC"/>
                </a:solidFill>
              </a:rPr>
              <a:t>Weather</a:t>
            </a:r>
            <a:r>
              <a:rPr lang="en-US" altLang="en-US" dirty="0" smtClean="0"/>
              <a:t> = the state of the atmosphere at any </a:t>
            </a:r>
            <a:r>
              <a:rPr lang="en-US" altLang="en-US" b="1" u="sng" dirty="0" smtClean="0">
                <a:solidFill>
                  <a:srgbClr val="0000CC"/>
                </a:solidFill>
              </a:rPr>
              <a:t>one place or time. (short term)</a:t>
            </a:r>
          </a:p>
          <a:p>
            <a:pPr>
              <a:buNone/>
            </a:pPr>
            <a:endParaRPr lang="en-US" altLang="en-US" b="1" u="sng" dirty="0" smtClean="0">
              <a:solidFill>
                <a:srgbClr val="0000CC"/>
              </a:solidFill>
            </a:endParaRPr>
          </a:p>
          <a:p>
            <a:r>
              <a:rPr lang="en-US" altLang="en-US" b="1" u="sng" dirty="0" smtClean="0">
                <a:solidFill>
                  <a:srgbClr val="008000"/>
                </a:solidFill>
              </a:rPr>
              <a:t>Climate</a:t>
            </a:r>
            <a:r>
              <a:rPr lang="en-US" altLang="en-US" dirty="0" smtClean="0"/>
              <a:t> = the </a:t>
            </a:r>
            <a:r>
              <a:rPr lang="en-US" altLang="en-US" b="1" u="sng" dirty="0" smtClean="0">
                <a:solidFill>
                  <a:srgbClr val="008000"/>
                </a:solidFill>
              </a:rPr>
              <a:t>average weather</a:t>
            </a:r>
            <a:r>
              <a:rPr lang="en-US" altLang="en-US" dirty="0" smtClean="0"/>
              <a:t> conditions of a region over the </a:t>
            </a:r>
            <a:r>
              <a:rPr lang="en-US" altLang="en-US" b="1" u="sng" dirty="0" smtClean="0">
                <a:solidFill>
                  <a:srgbClr val="008000"/>
                </a:solidFill>
              </a:rPr>
              <a:t>LONG term. </a:t>
            </a:r>
            <a:r>
              <a:rPr lang="en-US" altLang="en-US" dirty="0" smtClean="0"/>
              <a:t>(Season, Month Annually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44733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0" y="3733800"/>
            <a:ext cx="8610600" cy="31242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6%</a:t>
            </a:r>
            <a:r>
              <a:rPr lang="en-US" altLang="en-US" sz="2400"/>
              <a:t> is </a:t>
            </a:r>
            <a:r>
              <a:rPr lang="en-US" altLang="en-US" sz="2400" u="sng">
                <a:solidFill>
                  <a:srgbClr val="FF0000"/>
                </a:solidFill>
              </a:rPr>
              <a:t>scattered</a:t>
            </a:r>
            <a:r>
              <a:rPr lang="en-US" altLang="en-US" sz="2400" u="sng"/>
              <a:t> </a:t>
            </a:r>
            <a:r>
              <a:rPr lang="en-US" altLang="en-US" sz="2400"/>
              <a:t>in the </a:t>
            </a:r>
            <a:r>
              <a:rPr lang="en-US" altLang="en-US" sz="2400" u="sng"/>
              <a:t>atmosphere</a:t>
            </a:r>
          </a:p>
          <a:p>
            <a:pPr eaLnBrk="1" hangingPunct="1">
              <a:buFontTx/>
              <a:buNone/>
            </a:pPr>
            <a:endParaRPr lang="en-US" altLang="en-US" sz="2400"/>
          </a:p>
          <a:p>
            <a:pPr eaLnBrk="1" hangingPunct="1"/>
            <a:r>
              <a:rPr lang="en-US" altLang="en-US" sz="2400" b="1" u="sng">
                <a:solidFill>
                  <a:srgbClr val="FF0000"/>
                </a:solidFill>
              </a:rPr>
              <a:t>24 %</a:t>
            </a:r>
            <a:r>
              <a:rPr lang="en-US" altLang="en-US" sz="2400" b="1" u="sng"/>
              <a:t> is </a:t>
            </a:r>
            <a:r>
              <a:rPr lang="en-US" altLang="en-US" sz="2400" b="1" u="sng">
                <a:solidFill>
                  <a:srgbClr val="FF0000"/>
                </a:solidFill>
              </a:rPr>
              <a:t>reflected</a:t>
            </a:r>
            <a:r>
              <a:rPr lang="en-US" altLang="en-US" sz="2400" b="1" u="sng"/>
              <a:t> by clouds</a:t>
            </a:r>
          </a:p>
          <a:p>
            <a:pPr eaLnBrk="1" hangingPunct="1">
              <a:buFontTx/>
              <a:buNone/>
            </a:pPr>
            <a:endParaRPr lang="en-US" altLang="en-US" sz="2400" b="1" u="sng"/>
          </a:p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4 %</a:t>
            </a:r>
            <a:r>
              <a:rPr lang="en-US" altLang="en-US" sz="2400"/>
              <a:t> is </a:t>
            </a:r>
            <a:r>
              <a:rPr lang="en-US" altLang="en-US" sz="2400">
                <a:solidFill>
                  <a:srgbClr val="FF0000"/>
                </a:solidFill>
              </a:rPr>
              <a:t>reflected</a:t>
            </a:r>
            <a:r>
              <a:rPr lang="en-US" altLang="en-US" sz="2400"/>
              <a:t> by the </a:t>
            </a:r>
            <a:r>
              <a:rPr lang="en-US" altLang="en-US" sz="2400" u="sng"/>
              <a:t>earth’s surface</a:t>
            </a:r>
            <a:r>
              <a:rPr lang="en-US" altLang="en-US" sz="2400"/>
              <a:t>.</a:t>
            </a:r>
          </a:p>
          <a:p>
            <a:pPr eaLnBrk="1" hangingPunct="1">
              <a:buFontTx/>
              <a:buNone/>
            </a:pPr>
            <a:endParaRPr lang="en-US" altLang="en-US" sz="2400"/>
          </a:p>
          <a:p>
            <a:pPr eaLnBrk="1" hangingPunct="1"/>
            <a:r>
              <a:rPr lang="en-US" altLang="en-US" sz="2400" b="1" u="sng">
                <a:solidFill>
                  <a:srgbClr val="FF0000"/>
                </a:solidFill>
              </a:rPr>
              <a:t>17 %</a:t>
            </a:r>
            <a:r>
              <a:rPr lang="en-US" altLang="en-US" sz="2400" b="1" u="sng"/>
              <a:t> is </a:t>
            </a:r>
            <a:r>
              <a:rPr lang="en-US" altLang="en-US" sz="2400" b="1" u="sng">
                <a:solidFill>
                  <a:srgbClr val="FF0000"/>
                </a:solidFill>
              </a:rPr>
              <a:t>absorbed</a:t>
            </a:r>
            <a:r>
              <a:rPr lang="en-US" altLang="en-US" sz="2400" b="1" u="sng"/>
              <a:t> by Green House gases &amp; dust</a:t>
            </a:r>
          </a:p>
        </p:txBody>
      </p:sp>
      <p:pic>
        <p:nvPicPr>
          <p:cNvPr id="72708" name="Picture 4" descr="Sun reflection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"/>
            <a:ext cx="5705139" cy="35481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7696200" y="914400"/>
            <a:ext cx="2971800" cy="1569660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u="sng">
                <a:solidFill>
                  <a:srgbClr val="FFFF00"/>
                </a:solidFill>
                <a:latin typeface="Tahoma" panose="020B0604030504040204" pitchFamily="34" charset="0"/>
              </a:rPr>
              <a:t>49%</a:t>
            </a:r>
            <a:r>
              <a:rPr lang="en-US" altLang="en-US">
                <a:solidFill>
                  <a:schemeClr val="bg2"/>
                </a:solidFill>
                <a:latin typeface="Tahoma" panose="020B0604030504040204" pitchFamily="34" charset="0"/>
              </a:rPr>
              <a:t> of sun’s radiation actually </a:t>
            </a:r>
            <a:r>
              <a:rPr lang="en-US" altLang="en-US" b="1" u="sng">
                <a:solidFill>
                  <a:srgbClr val="FFFF00"/>
                </a:solidFill>
                <a:latin typeface="Tahoma" panose="020B0604030504040204" pitchFamily="34" charset="0"/>
              </a:rPr>
              <a:t>reaches</a:t>
            </a:r>
            <a:r>
              <a:rPr lang="en-US" altLang="en-US">
                <a:solidFill>
                  <a:schemeClr val="bg2"/>
                </a:solidFill>
                <a:latin typeface="Tahoma" panose="020B0604030504040204" pitchFamily="34" charset="0"/>
              </a:rPr>
              <a:t> the earth’s surface</a:t>
            </a:r>
          </a:p>
        </p:txBody>
      </p:sp>
    </p:spTree>
    <p:extLst>
      <p:ext uri="{BB962C8B-B14F-4D97-AF65-F5344CB8AC3E}">
        <p14:creationId xmlns:p14="http://schemas.microsoft.com/office/powerpoint/2010/main" val="409811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 autoUpdateAnimBg="0"/>
      <p:bldP spid="72711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0" y="3124200"/>
            <a:ext cx="9144000" cy="3733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While the 4 % that reflects from the earth’s surface is small </a:t>
            </a:r>
            <a:r>
              <a:rPr lang="en-US" altLang="en-US" sz="2400" b="1" u="sng">
                <a:solidFill>
                  <a:srgbClr val="0066FF"/>
                </a:solidFill>
              </a:rPr>
              <a:t>it does vary with location &amp; with time.</a:t>
            </a:r>
            <a:r>
              <a:rPr lang="en-US" altLang="en-US" sz="2400" u="sng"/>
              <a:t>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u="sng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 u="sng">
                <a:solidFill>
                  <a:srgbClr val="0066FF"/>
                </a:solidFill>
              </a:rPr>
              <a:t>How/Why do you think it varies</a:t>
            </a:r>
            <a:r>
              <a:rPr lang="en-US" altLang="en-US" sz="2400"/>
              <a:t>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0000CC"/>
                </a:solidFill>
              </a:rPr>
              <a:t>Winter</a:t>
            </a:r>
            <a:r>
              <a:rPr lang="en-US" altLang="en-US" sz="2400"/>
              <a:t> vs. </a:t>
            </a:r>
            <a:r>
              <a:rPr lang="en-US" altLang="en-US" sz="2400">
                <a:solidFill>
                  <a:srgbClr val="FF0000"/>
                </a:solidFill>
              </a:rPr>
              <a:t>Summer</a:t>
            </a:r>
            <a:r>
              <a:rPr lang="en-US" altLang="en-US" sz="2400"/>
              <a:t>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FF6600"/>
                </a:solidFill>
              </a:rPr>
              <a:t>Poles </a:t>
            </a:r>
            <a:r>
              <a:rPr lang="en-US" altLang="en-US" sz="2400"/>
              <a:t>Vs. </a:t>
            </a:r>
            <a:r>
              <a:rPr lang="en-US" altLang="en-US" sz="2400">
                <a:solidFill>
                  <a:srgbClr val="008000"/>
                </a:solidFill>
              </a:rPr>
              <a:t>equator</a:t>
            </a:r>
            <a:r>
              <a:rPr lang="en-US" altLang="en-US" sz="2400"/>
              <a:t>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663300"/>
                </a:solidFill>
              </a:rPr>
              <a:t>Land</a:t>
            </a:r>
            <a:r>
              <a:rPr lang="en-US" altLang="en-US" sz="2400"/>
              <a:t> vs. </a:t>
            </a:r>
            <a:r>
              <a:rPr lang="en-US" altLang="en-US" sz="2400">
                <a:solidFill>
                  <a:srgbClr val="6600CC"/>
                </a:solidFill>
              </a:rPr>
              <a:t>ocean</a:t>
            </a:r>
            <a:r>
              <a:rPr lang="en-US" altLang="en-US" sz="2400"/>
              <a:t>?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8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HINT: Precipitation (Snow &amp; water), reflection vs absorption, dust, cloud cover, angle of sun, </a:t>
            </a:r>
          </a:p>
        </p:txBody>
      </p:sp>
      <p:pic>
        <p:nvPicPr>
          <p:cNvPr id="74756" name="Picture 4" descr="Sun reflection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0"/>
            <a:ext cx="4953000" cy="3081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402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Tropical Climates - Common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143000"/>
            <a:ext cx="2819400" cy="5715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 b="1" dirty="0">
                <a:latin typeface="Arial" panose="020B0604020202020204" pitchFamily="34" charset="0"/>
              </a:rPr>
              <a:t>LOW latitudes (near equator)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endParaRPr lang="en-US" altLang="en-US" sz="2000" b="1" dirty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 b="1" dirty="0">
                <a:latin typeface="Arial" panose="020B0604020202020204" pitchFamily="34" charset="0"/>
              </a:rPr>
              <a:t>Between the “Tropics!”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b="1" dirty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b="1" dirty="0">
                <a:latin typeface="Arial" panose="020B0604020202020204" pitchFamily="34" charset="0"/>
              </a:rPr>
              <a:t>Temp. over 18</a:t>
            </a:r>
            <a:r>
              <a:rPr lang="en-US" altLang="en-US" sz="2000" b="1" baseline="30000" dirty="0">
                <a:latin typeface="Arial" panose="020B0604020202020204" pitchFamily="34" charset="0"/>
              </a:rPr>
              <a:t>0</a:t>
            </a:r>
            <a:r>
              <a:rPr lang="en-US" altLang="en-US" sz="2000" b="1" dirty="0">
                <a:latin typeface="Arial" panose="020B0604020202020204" pitchFamily="34" charset="0"/>
              </a:rPr>
              <a:t>C every day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000" b="1" dirty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b="1" dirty="0">
                <a:latin typeface="Arial" panose="020B0604020202020204" pitchFamily="34" charset="0"/>
              </a:rPr>
              <a:t>Hence a relatively flat temperature line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000" b="1" dirty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 b="1" dirty="0">
                <a:latin typeface="Arial" panose="020B0604020202020204" pitchFamily="34" charset="0"/>
              </a:rPr>
              <a:t>warm ocean currents &amp; prevailing winds = high precipitation</a:t>
            </a:r>
            <a:r>
              <a:rPr lang="en-US" altLang="en-US" sz="2000" b="1" dirty="0">
                <a:solidFill>
                  <a:srgbClr val="FFFF00"/>
                </a:solidFill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22536" name="Picture 8" descr="climate region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1347788"/>
            <a:ext cx="6400800" cy="5205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4267200" y="2895600"/>
            <a:ext cx="6400800" cy="1066800"/>
          </a:xfrm>
          <a:prstGeom prst="rect">
            <a:avLst/>
          </a:prstGeom>
          <a:noFill/>
          <a:ln w="444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710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3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REALLY ?!?!</a:t>
            </a:r>
          </a:p>
        </p:txBody>
      </p:sp>
      <p:sp>
        <p:nvSpPr>
          <p:cNvPr id="39940" name="Text Box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/>
              <a:t>NOTE:  Even though the tropic climates are hot, they are not the hottest climatic region.  Why not?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400"/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solidFill>
                  <a:srgbClr val="00FFFF"/>
                </a:solidFill>
              </a:rPr>
              <a:t>With rainfall comes constant cloud cover…which reduces the amount of sunlight reaching the earth.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400">
              <a:solidFill>
                <a:srgbClr val="00FF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What other effect can cloud cover have on temperatures in this region?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400"/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solidFill>
                  <a:srgbClr val="00FFFF"/>
                </a:solidFill>
              </a:rPr>
              <a:t>HINT:  NIGHT….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400">
              <a:solidFill>
                <a:srgbClr val="00FF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solidFill>
                  <a:srgbClr val="00FFFF"/>
                </a:solidFill>
              </a:rPr>
              <a:t>Muggy!!!  Hot, wet air</a:t>
            </a:r>
          </a:p>
        </p:txBody>
      </p:sp>
    </p:spTree>
    <p:extLst>
      <p:ext uri="{BB962C8B-B14F-4D97-AF65-F5344CB8AC3E}">
        <p14:creationId xmlns:p14="http://schemas.microsoft.com/office/powerpoint/2010/main" val="284558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600" decel="100000"/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600" decel="100000"/>
                                        <p:tgtEl>
                                          <p:spTgt spid="39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39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00" decel="100000" fill="hold"/>
                                        <p:tgtEl>
                                          <p:spTgt spid="39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00" decel="100000" fill="hold"/>
                                        <p:tgtEl>
                                          <p:spTgt spid="39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600" decel="100000"/>
                                        <p:tgtEl>
                                          <p:spTgt spid="399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600" decel="100000" fill="hold"/>
                                        <p:tgtEl>
                                          <p:spTgt spid="399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00" decel="100000" fill="hold"/>
                                        <p:tgtEl>
                                          <p:spTgt spid="399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00" decel="100000" fill="hold"/>
                                        <p:tgtEl>
                                          <p:spTgt spid="399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600" decel="100000"/>
                                        <p:tgtEl>
                                          <p:spTgt spid="399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600" decel="100000" fill="hold"/>
                                        <p:tgtEl>
                                          <p:spTgt spid="399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00" decel="100000" fill="hold"/>
                                        <p:tgtEl>
                                          <p:spTgt spid="399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00" decel="100000" fill="hold"/>
                                        <p:tgtEl>
                                          <p:spTgt spid="399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9144000" cy="8683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Tropical </a:t>
            </a:r>
            <a:r>
              <a:rPr lang="en-US" sz="3600">
                <a:solidFill>
                  <a:srgbClr val="00FFFF"/>
                </a:solidFill>
              </a:rPr>
              <a:t>Wet</a:t>
            </a:r>
            <a:r>
              <a:rPr lang="en-US" sz="3600"/>
              <a:t> &amp; </a:t>
            </a:r>
            <a:r>
              <a:rPr lang="en-US" sz="3600">
                <a:solidFill>
                  <a:schemeClr val="accent1"/>
                </a:solidFill>
              </a:rPr>
              <a:t>Dry</a:t>
            </a:r>
            <a:r>
              <a:rPr lang="en-US" sz="3600"/>
              <a:t> - Climate graphs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524000" y="990601"/>
            <a:ext cx="9144000" cy="180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>
                <a:latin typeface="Arial" panose="020B0604020202020204" pitchFamily="34" charset="0"/>
              </a:rPr>
              <a:t>Notice: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>
                <a:latin typeface="Arial" panose="020B0604020202020204" pitchFamily="34" charset="0"/>
              </a:rPr>
              <a:t>Relatively </a:t>
            </a:r>
            <a:r>
              <a:rPr lang="en-US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flat temperature line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>
                <a:latin typeface="Arial" panose="020B0604020202020204" pitchFamily="34" charset="0"/>
              </a:rPr>
              <a:t>Temperature relatively </a:t>
            </a:r>
            <a:r>
              <a:rPr lang="en-US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constant &amp; high (19-27</a:t>
            </a:r>
            <a:r>
              <a:rPr lang="en-US" altLang="en-US" sz="2800" b="1" baseline="30000">
                <a:solidFill>
                  <a:srgbClr val="FFFF00"/>
                </a:solidFill>
                <a:latin typeface="Arial" panose="020B0604020202020204" pitchFamily="34" charset="0"/>
              </a:rPr>
              <a:t>0</a:t>
            </a:r>
            <a:r>
              <a:rPr lang="en-US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C</a:t>
            </a:r>
            <a:r>
              <a:rPr lang="en-US" altLang="en-US" sz="2800">
                <a:latin typeface="Arial" panose="020B0604020202020204" pitchFamily="34" charset="0"/>
              </a:rPr>
              <a:t>)</a:t>
            </a:r>
          </a:p>
        </p:txBody>
      </p:sp>
      <p:pic>
        <p:nvPicPr>
          <p:cNvPr id="11271" name="Picture 7" descr="mangalore_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6" y="3248026"/>
            <a:ext cx="6448425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1524000" y="3886201"/>
            <a:ext cx="251460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sz="2800">
                <a:solidFill>
                  <a:srgbClr val="FFFF00"/>
                </a:solidFill>
                <a:latin typeface="Arial" panose="020B0604020202020204" pitchFamily="34" charset="0"/>
              </a:rPr>
              <a:t>Wet and dry seasons (monsoons)!!!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05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00FFFF"/>
                </a:solidFill>
              </a:rPr>
              <a:t>Tropical Wet</a:t>
            </a:r>
            <a:r>
              <a:rPr lang="en-US" smtClean="0"/>
              <a:t> - Climate graphs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524000" y="1066801"/>
            <a:ext cx="9144000" cy="180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Precipitation in each month is high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 b="1">
                <a:latin typeface="Arial" panose="020B0604020202020204" pitchFamily="34" charset="0"/>
              </a:rPr>
              <a:t>Temperature </a:t>
            </a:r>
            <a:r>
              <a:rPr lang="en-US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constant &amp; high (19-27</a:t>
            </a:r>
            <a:r>
              <a:rPr lang="en-US" altLang="en-US" sz="2800" b="1" baseline="30000">
                <a:solidFill>
                  <a:srgbClr val="FFFF00"/>
                </a:solidFill>
                <a:latin typeface="Arial" panose="020B0604020202020204" pitchFamily="34" charset="0"/>
              </a:rPr>
              <a:t>0</a:t>
            </a:r>
            <a:r>
              <a:rPr lang="en-US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C)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 b="1">
                <a:latin typeface="Arial" panose="020B0604020202020204" pitchFamily="34" charset="0"/>
              </a:rPr>
              <a:t>Relatively </a:t>
            </a:r>
            <a:r>
              <a:rPr lang="en-US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flat temperature line</a:t>
            </a:r>
          </a:p>
        </p:txBody>
      </p:sp>
      <p:pic>
        <p:nvPicPr>
          <p:cNvPr id="15364" name="Picture 5" descr="climograph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29"/>
          <a:stretch>
            <a:fillRect/>
          </a:stretch>
        </p:blipFill>
        <p:spPr bwMode="auto">
          <a:xfrm>
            <a:off x="5257800" y="3487738"/>
            <a:ext cx="5410200" cy="337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811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FF00"/>
                </a:solidFill>
                <a:effectLst/>
                <a:latin typeface="Arial" panose="020B0604020202020204" pitchFamily="34" charset="0"/>
              </a:rPr>
              <a:t>Dry Climates</a:t>
            </a:r>
          </a:p>
        </p:txBody>
      </p:sp>
      <p:sp>
        <p:nvSpPr>
          <p:cNvPr id="16387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en-US" altLang="en-US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pic>
        <p:nvPicPr>
          <p:cNvPr id="16388" name="Picture 7" descr="climate reg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77914"/>
            <a:ext cx="9144000" cy="578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Line 8"/>
          <p:cNvSpPr>
            <a:spLocks noChangeShapeType="1"/>
          </p:cNvSpPr>
          <p:nvPr/>
        </p:nvSpPr>
        <p:spPr bwMode="auto">
          <a:xfrm flipV="1">
            <a:off x="4419600" y="4267200"/>
            <a:ext cx="4724400" cy="2057400"/>
          </a:xfrm>
          <a:prstGeom prst="line">
            <a:avLst/>
          </a:prstGeom>
          <a:noFill/>
          <a:ln w="4445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CA"/>
          </a:p>
        </p:txBody>
      </p:sp>
      <p:sp>
        <p:nvSpPr>
          <p:cNvPr id="16390" name="Line 9"/>
          <p:cNvSpPr>
            <a:spLocks noChangeShapeType="1"/>
          </p:cNvSpPr>
          <p:nvPr/>
        </p:nvSpPr>
        <p:spPr bwMode="auto">
          <a:xfrm flipV="1">
            <a:off x="4114800" y="3048000"/>
            <a:ext cx="2057400" cy="2743200"/>
          </a:xfrm>
          <a:prstGeom prst="line">
            <a:avLst/>
          </a:prstGeom>
          <a:noFill/>
          <a:ln w="4445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81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FF00"/>
                </a:solidFill>
                <a:effectLst/>
                <a:latin typeface="Arial" panose="020B0604020202020204" pitchFamily="34" charset="0"/>
              </a:rPr>
              <a:t>Dry Climates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0" y="1600200"/>
            <a:ext cx="9144000" cy="5257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solidFill>
                  <a:srgbClr val="FFFF00"/>
                </a:solidFill>
                <a:latin typeface="Arial" panose="020B0604020202020204" pitchFamily="34" charset="0"/>
              </a:rPr>
              <a:t>All Dry climates: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lvl="1" eaLnBrk="1" hangingPunct="1"/>
            <a:r>
              <a:rPr lang="en-US" altLang="en-US">
                <a:solidFill>
                  <a:srgbClr val="FFFF00"/>
                </a:solidFill>
                <a:latin typeface="Arial" panose="020B0604020202020204" pitchFamily="34" charset="0"/>
              </a:rPr>
              <a:t>&lt; 500mm precipitation annually </a:t>
            </a:r>
          </a:p>
          <a:p>
            <a:pPr lvl="1" eaLnBrk="1" hangingPunct="1"/>
            <a:r>
              <a:rPr lang="en-US" altLang="en-US">
                <a:solidFill>
                  <a:srgbClr val="00FF00"/>
                </a:solidFill>
                <a:latin typeface="Arial" panose="020B0604020202020204" pitchFamily="34" charset="0"/>
              </a:rPr>
              <a:t>10-30 N &amp; S</a:t>
            </a:r>
          </a:p>
          <a:p>
            <a:pPr lvl="1" eaLnBrk="1" hangingPunct="1"/>
            <a:r>
              <a:rPr lang="en-US" altLang="en-US">
                <a:solidFill>
                  <a:srgbClr val="00FF00"/>
                </a:solidFill>
                <a:latin typeface="Arial" panose="020B0604020202020204" pitchFamily="34" charset="0"/>
              </a:rPr>
              <a:t>May be continental, leeward side of mountain or influenced by cold ocean current.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More evaporation than precipitation</a:t>
            </a:r>
          </a:p>
          <a:p>
            <a:pPr lvl="1" eaLnBrk="1" hangingPunct="1"/>
            <a:r>
              <a:rPr lang="en-US" altLang="en-US">
                <a:solidFill>
                  <a:srgbClr val="FFFF00"/>
                </a:solidFill>
                <a:latin typeface="Arial" panose="020B0604020202020204" pitchFamily="34" charset="0"/>
              </a:rPr>
              <a:t>Little vegetation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Often windy with </a:t>
            </a:r>
            <a:r>
              <a:rPr lang="en-US" altLang="en-US">
                <a:solidFill>
                  <a:srgbClr val="FFFF00"/>
                </a:solidFill>
                <a:latin typeface="Arial" panose="020B0604020202020204" pitchFamily="34" charset="0"/>
              </a:rPr>
              <a:t>No cloud cover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High daytime temperatures, </a:t>
            </a:r>
            <a:r>
              <a:rPr lang="en-US" altLang="en-US">
                <a:solidFill>
                  <a:srgbClr val="FFFF00"/>
                </a:solidFill>
                <a:latin typeface="Arial" panose="020B0604020202020204" pitchFamily="34" charset="0"/>
              </a:rPr>
              <a:t>Low nighttime temperatures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Temperatures may vary seasonally</a:t>
            </a:r>
          </a:p>
        </p:txBody>
      </p:sp>
    </p:spTree>
    <p:extLst>
      <p:ext uri="{BB962C8B-B14F-4D97-AF65-F5344CB8AC3E}">
        <p14:creationId xmlns:p14="http://schemas.microsoft.com/office/powerpoint/2010/main" val="277777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7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8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8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8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78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8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8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8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78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8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8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8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78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8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8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78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78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78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78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78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78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Arid - Climate graphs</a:t>
            </a:r>
          </a:p>
        </p:txBody>
      </p:sp>
      <p:pic>
        <p:nvPicPr>
          <p:cNvPr id="18435" name="Picture 6" descr="berbera_BWh"/>
          <p:cNvPicPr>
            <a:picLocks noChangeAspect="1" noChangeArrowheads="1"/>
          </p:cNvPicPr>
          <p:nvPr/>
        </p:nvPicPr>
        <p:blipFill>
          <a:blip r:embed="rId2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85839"/>
            <a:ext cx="9144000" cy="516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7253908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Semi-Arid - Climate graphs</a:t>
            </a:r>
          </a:p>
        </p:txBody>
      </p:sp>
      <p:pic>
        <p:nvPicPr>
          <p:cNvPr id="19459" name="Picture 7" descr="denver_BSk"/>
          <p:cNvPicPr>
            <a:picLocks noChangeAspect="1" noChangeArrowheads="1"/>
          </p:cNvPicPr>
          <p:nvPr/>
        </p:nvPicPr>
        <p:blipFill>
          <a:blip r:embed="rId2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9144000" cy="516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005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1" y="930276"/>
            <a:ext cx="7256463" cy="517525"/>
          </a:xfrm>
        </p:spPr>
        <p:txBody>
          <a:bodyPr/>
          <a:lstStyle/>
          <a:p>
            <a:r>
              <a:rPr lang="en-US" altLang="en-US" sz="2800"/>
              <a:t>2.1.4 	</a:t>
            </a:r>
            <a:endParaRPr lang="en-US" altLang="en-US"/>
          </a:p>
        </p:txBody>
      </p:sp>
      <p:pic>
        <p:nvPicPr>
          <p:cNvPr id="89092" name="Picture 4" descr="orbit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2393951"/>
            <a:ext cx="4800600" cy="1941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1814513" y="1954213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89095" name="Text Box 7"/>
          <p:cNvSpPr txBox="1">
            <a:spLocks noChangeArrowheads="1"/>
          </p:cNvSpPr>
          <p:nvPr/>
        </p:nvSpPr>
        <p:spPr bwMode="auto">
          <a:xfrm>
            <a:off x="1524000" y="2286000"/>
            <a:ext cx="2057400" cy="303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en-US" b="1">
                <a:latin typeface="Times New Roman" panose="02020603050405020304" pitchFamily="18" charset="0"/>
              </a:rPr>
              <a:t>June 21</a:t>
            </a:r>
            <a:r>
              <a:rPr lang="en-US" altLang="en-US" b="1" baseline="30000">
                <a:latin typeface="Times New Roman" panose="02020603050405020304" pitchFamily="18" charset="0"/>
              </a:rPr>
              <a:t>st</a:t>
            </a:r>
            <a:r>
              <a:rPr lang="en-US" altLang="en-US" b="1"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en-US" b="1">
                <a:solidFill>
                  <a:srgbClr val="000099"/>
                </a:solidFill>
                <a:latin typeface="Times New Roman" panose="02020603050405020304" pitchFamily="18" charset="0"/>
              </a:rPr>
              <a:t>North = Summer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en-US" b="1">
                <a:solidFill>
                  <a:srgbClr val="000099"/>
                </a:solidFill>
                <a:latin typeface="Times New Roman" panose="02020603050405020304" pitchFamily="18" charset="0"/>
              </a:rPr>
              <a:t>More sun hours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en-US" b="1">
                <a:solidFill>
                  <a:srgbClr val="000099"/>
                </a:solidFill>
                <a:latin typeface="Times New Roman" panose="02020603050405020304" pitchFamily="18" charset="0"/>
              </a:rPr>
              <a:t>More direct sun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en-US" b="1">
                <a:solidFill>
                  <a:srgbClr val="000099"/>
                </a:solidFill>
                <a:latin typeface="Times New Roman" panose="02020603050405020304" pitchFamily="18" charset="0"/>
              </a:rPr>
              <a:t>Noon Sun 90</a:t>
            </a:r>
            <a:r>
              <a:rPr lang="en-US" altLang="en-US" b="1" baseline="30000">
                <a:solidFill>
                  <a:srgbClr val="000099"/>
                </a:solidFill>
                <a:latin typeface="Times New Roman" panose="02020603050405020304" pitchFamily="18" charset="0"/>
              </a:rPr>
              <a:t>0  </a:t>
            </a:r>
            <a:r>
              <a:rPr lang="en-US" altLang="en-US" b="1">
                <a:solidFill>
                  <a:srgbClr val="000099"/>
                </a:solidFill>
                <a:latin typeface="Times New Roman" panose="02020603050405020304" pitchFamily="18" charset="0"/>
              </a:rPr>
              <a:t>@ Tropic of Cancer  </a:t>
            </a:r>
            <a:endParaRPr lang="en-US" altLang="en-US" b="1" baseline="3000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en-US" b="1">
                <a:solidFill>
                  <a:srgbClr val="FF3300"/>
                </a:solidFill>
                <a:latin typeface="Times New Roman" panose="02020603050405020304" pitchFamily="18" charset="0"/>
              </a:rPr>
              <a:t>South = Winter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en-US" b="1">
                <a:solidFill>
                  <a:srgbClr val="FF3300"/>
                </a:solidFill>
                <a:latin typeface="Times New Roman" panose="02020603050405020304" pitchFamily="18" charset="0"/>
              </a:rPr>
              <a:t>Less sun hours  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en-US" b="1">
                <a:solidFill>
                  <a:srgbClr val="FF3300"/>
                </a:solidFill>
                <a:latin typeface="Times New Roman" panose="02020603050405020304" pitchFamily="18" charset="0"/>
              </a:rPr>
              <a:t>Less direct sun</a:t>
            </a:r>
          </a:p>
        </p:txBody>
      </p:sp>
      <p:sp>
        <p:nvSpPr>
          <p:cNvPr id="89097" name="Text Box 9"/>
          <p:cNvSpPr txBox="1">
            <a:spLocks noChangeArrowheads="1"/>
          </p:cNvSpPr>
          <p:nvPr/>
        </p:nvSpPr>
        <p:spPr bwMode="auto">
          <a:xfrm>
            <a:off x="4419600" y="4419600"/>
            <a:ext cx="28194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en-US" b="1">
                <a:latin typeface="Times New Roman" panose="02020603050405020304" pitchFamily="18" charset="0"/>
              </a:rPr>
              <a:t>September 21</a:t>
            </a:r>
            <a:r>
              <a:rPr lang="en-US" altLang="en-US" b="1" baseline="30000">
                <a:latin typeface="Times New Roman" panose="02020603050405020304" pitchFamily="18" charset="0"/>
              </a:rPr>
              <a:t>st</a:t>
            </a:r>
            <a:r>
              <a:rPr lang="en-US" altLang="en-US" b="1"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en-US" b="1">
                <a:solidFill>
                  <a:srgbClr val="000099"/>
                </a:solidFill>
                <a:latin typeface="Times New Roman" panose="02020603050405020304" pitchFamily="18" charset="0"/>
              </a:rPr>
              <a:t>North = Fall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en-US" b="1">
                <a:solidFill>
                  <a:srgbClr val="000099"/>
                </a:solidFill>
                <a:latin typeface="Times New Roman" panose="02020603050405020304" pitchFamily="18" charset="0"/>
              </a:rPr>
              <a:t>12 hrs day &amp; 12 hrs night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en-US" b="1">
                <a:solidFill>
                  <a:srgbClr val="000099"/>
                </a:solidFill>
                <a:latin typeface="Times New Roman" panose="02020603050405020304" pitchFamily="18" charset="0"/>
              </a:rPr>
              <a:t>Noon Sun 90</a:t>
            </a:r>
            <a:r>
              <a:rPr lang="en-US" altLang="en-US" b="1" baseline="30000">
                <a:solidFill>
                  <a:srgbClr val="000099"/>
                </a:solidFill>
                <a:latin typeface="Times New Roman" panose="02020603050405020304" pitchFamily="18" charset="0"/>
              </a:rPr>
              <a:t>0  </a:t>
            </a:r>
            <a:r>
              <a:rPr lang="en-US" altLang="en-US" b="1">
                <a:solidFill>
                  <a:srgbClr val="000099"/>
                </a:solidFill>
                <a:latin typeface="Times New Roman" panose="02020603050405020304" pitchFamily="18" charset="0"/>
              </a:rPr>
              <a:t>@ Equator</a:t>
            </a:r>
            <a:endParaRPr lang="en-US" altLang="en-US" b="1" baseline="3000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en-US" b="1">
                <a:solidFill>
                  <a:srgbClr val="FF3300"/>
                </a:solidFill>
                <a:latin typeface="Times New Roman" panose="02020603050405020304" pitchFamily="18" charset="0"/>
              </a:rPr>
              <a:t>South = Spring</a:t>
            </a:r>
          </a:p>
        </p:txBody>
      </p:sp>
      <p:sp>
        <p:nvSpPr>
          <p:cNvPr id="89098" name="Text Box 10"/>
          <p:cNvSpPr txBox="1">
            <a:spLocks noChangeArrowheads="1"/>
          </p:cNvSpPr>
          <p:nvPr/>
        </p:nvSpPr>
        <p:spPr bwMode="auto">
          <a:xfrm>
            <a:off x="4419600" y="838200"/>
            <a:ext cx="28194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en-US" b="1" dirty="0">
                <a:latin typeface="Times New Roman" panose="02020603050405020304" pitchFamily="18" charset="0"/>
              </a:rPr>
              <a:t>March 21</a:t>
            </a:r>
            <a:r>
              <a:rPr lang="en-US" altLang="en-US" b="1" baseline="30000" dirty="0">
                <a:latin typeface="Times New Roman" panose="02020603050405020304" pitchFamily="18" charset="0"/>
              </a:rPr>
              <a:t>st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North = Spring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12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hrs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day &amp; 12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hrs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night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Noon Sun 90</a:t>
            </a:r>
            <a:r>
              <a:rPr lang="en-US" altLang="en-US" b="1" baseline="30000" dirty="0">
                <a:solidFill>
                  <a:srgbClr val="000099"/>
                </a:solidFill>
                <a:latin typeface="Times New Roman" panose="02020603050405020304" pitchFamily="18" charset="0"/>
              </a:rPr>
              <a:t>0  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@ Equator</a:t>
            </a:r>
            <a:endParaRPr lang="en-US" altLang="en-US" b="1" baseline="30000" dirty="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</a:rPr>
              <a:t>South = Fall</a:t>
            </a:r>
          </a:p>
        </p:txBody>
      </p:sp>
      <p:sp>
        <p:nvSpPr>
          <p:cNvPr id="89099" name="Text Box 11"/>
          <p:cNvSpPr txBox="1">
            <a:spLocks noChangeArrowheads="1"/>
          </p:cNvSpPr>
          <p:nvPr/>
        </p:nvSpPr>
        <p:spPr bwMode="auto">
          <a:xfrm>
            <a:off x="8229600" y="2133600"/>
            <a:ext cx="2209800" cy="303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en-US" b="1">
                <a:latin typeface="Times New Roman" panose="02020603050405020304" pitchFamily="18" charset="0"/>
              </a:rPr>
              <a:t>Dec 21</a:t>
            </a:r>
            <a:r>
              <a:rPr lang="en-US" altLang="en-US" b="1" baseline="30000">
                <a:latin typeface="Times New Roman" panose="02020603050405020304" pitchFamily="18" charset="0"/>
              </a:rPr>
              <a:t>st</a:t>
            </a:r>
            <a:r>
              <a:rPr lang="en-US" altLang="en-US" b="1"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en-US" b="1">
                <a:solidFill>
                  <a:srgbClr val="000099"/>
                </a:solidFill>
                <a:latin typeface="Times New Roman" panose="02020603050405020304" pitchFamily="18" charset="0"/>
              </a:rPr>
              <a:t>North = Winter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en-US" b="1">
                <a:solidFill>
                  <a:srgbClr val="000099"/>
                </a:solidFill>
                <a:latin typeface="Times New Roman" panose="02020603050405020304" pitchFamily="18" charset="0"/>
              </a:rPr>
              <a:t>Less sun hours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en-US" b="1">
                <a:solidFill>
                  <a:srgbClr val="000099"/>
                </a:solidFill>
                <a:latin typeface="Times New Roman" panose="02020603050405020304" pitchFamily="18" charset="0"/>
              </a:rPr>
              <a:t>Less direct sun</a:t>
            </a:r>
            <a:endParaRPr lang="en-US" altLang="en-US" b="1" baseline="3000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en-US" b="1">
                <a:solidFill>
                  <a:srgbClr val="FF3300"/>
                </a:solidFill>
                <a:latin typeface="Times New Roman" panose="02020603050405020304" pitchFamily="18" charset="0"/>
              </a:rPr>
              <a:t>South = Summer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en-US" b="1">
                <a:solidFill>
                  <a:srgbClr val="FF3300"/>
                </a:solidFill>
                <a:latin typeface="Times New Roman" panose="02020603050405020304" pitchFamily="18" charset="0"/>
              </a:rPr>
              <a:t>More sun hours  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en-US" b="1">
                <a:solidFill>
                  <a:srgbClr val="FF3300"/>
                </a:solidFill>
                <a:latin typeface="Times New Roman" panose="02020603050405020304" pitchFamily="18" charset="0"/>
              </a:rPr>
              <a:t>More direct sun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en-US" b="1">
                <a:solidFill>
                  <a:srgbClr val="FF3300"/>
                </a:solidFill>
                <a:latin typeface="Times New Roman" panose="02020603050405020304" pitchFamily="18" charset="0"/>
              </a:rPr>
              <a:t>Noon Sun 90</a:t>
            </a:r>
            <a:r>
              <a:rPr lang="en-US" altLang="en-US" b="1" baseline="30000">
                <a:solidFill>
                  <a:srgbClr val="FF3300"/>
                </a:solidFill>
                <a:latin typeface="Times New Roman" panose="02020603050405020304" pitchFamily="18" charset="0"/>
              </a:rPr>
              <a:t>0  </a:t>
            </a:r>
            <a:r>
              <a:rPr lang="en-US" altLang="en-US" b="1">
                <a:solidFill>
                  <a:srgbClr val="FF3300"/>
                </a:solidFill>
                <a:latin typeface="Times New Roman" panose="02020603050405020304" pitchFamily="18" charset="0"/>
              </a:rPr>
              <a:t>@ Tropic of Capricorn</a:t>
            </a:r>
          </a:p>
        </p:txBody>
      </p:sp>
      <p:sp>
        <p:nvSpPr>
          <p:cNvPr id="3" name="Rectangle 2"/>
          <p:cNvSpPr/>
          <p:nvPr/>
        </p:nvSpPr>
        <p:spPr>
          <a:xfrm>
            <a:off x="2486947" y="286841"/>
            <a:ext cx="68545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Revolution, and earth's tilt on its axis (hint: seasons)</a:t>
            </a:r>
          </a:p>
        </p:txBody>
      </p:sp>
    </p:spTree>
    <p:extLst>
      <p:ext uri="{BB962C8B-B14F-4D97-AF65-F5344CB8AC3E}">
        <p14:creationId xmlns:p14="http://schemas.microsoft.com/office/powerpoint/2010/main" val="397452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5" grpId="0" autoUpdateAnimBg="0"/>
      <p:bldP spid="89097" grpId="0" autoUpdateAnimBg="0"/>
      <p:bldP spid="89098" grpId="0" autoUpdateAnimBg="0"/>
      <p:bldP spid="89099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REMEMBER!!!!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effectLst/>
                <a:latin typeface="Arial" panose="020B0604020202020204" pitchFamily="34" charset="0"/>
              </a:rPr>
              <a:t>The main factor that characterizes the </a:t>
            </a:r>
            <a:r>
              <a:rPr lang="en-US" altLang="en-US" b="1" u="sng" smtClean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DRY</a:t>
            </a:r>
            <a:r>
              <a:rPr lang="en-US" altLang="en-US" b="1" smtClean="0">
                <a:effectLst/>
                <a:latin typeface="Arial" panose="020B0604020202020204" pitchFamily="34" charset="0"/>
              </a:rPr>
              <a:t> climate zone is the </a:t>
            </a:r>
            <a:r>
              <a:rPr lang="en-US" altLang="en-US" b="1" u="sng" smtClean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amount of precipitation</a:t>
            </a:r>
            <a:r>
              <a:rPr lang="en-US" altLang="en-US" b="1" smtClean="0">
                <a:effectLst/>
                <a:latin typeface="Arial" panose="020B0604020202020204" pitchFamily="34" charset="0"/>
              </a:rPr>
              <a:t> – that is, there is </a:t>
            </a:r>
            <a:r>
              <a:rPr lang="en-US" altLang="en-US" b="1" u="sng" smtClean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not much!</a:t>
            </a:r>
          </a:p>
        </p:txBody>
      </p:sp>
    </p:spTree>
    <p:extLst>
      <p:ext uri="{BB962C8B-B14F-4D97-AF65-F5344CB8AC3E}">
        <p14:creationId xmlns:p14="http://schemas.microsoft.com/office/powerpoint/2010/main" val="168206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2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tx1"/>
                </a:solidFill>
                <a:effectLst/>
              </a:rPr>
              <a:t>Temperate </a:t>
            </a:r>
            <a:r>
              <a:rPr lang="en-US" altLang="en-US" b="1" smtClean="0">
                <a:solidFill>
                  <a:srgbClr val="CC00CC"/>
                </a:solidFill>
                <a:effectLst/>
              </a:rPr>
              <a:t>Mild</a:t>
            </a:r>
            <a:r>
              <a:rPr lang="en-US" altLang="en-US" b="1" smtClean="0">
                <a:solidFill>
                  <a:schemeClr val="tx1"/>
                </a:solidFill>
                <a:effectLst/>
              </a:rPr>
              <a:t> Winter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CC00CC"/>
          </a:solidFill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chemeClr val="bg1"/>
                </a:solidFill>
              </a:rPr>
              <a:t>Temperate Mild Winter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lvl="1" eaLnBrk="1" hangingPunct="1">
              <a:defRPr/>
            </a:pPr>
            <a:r>
              <a:rPr lang="en-US" b="1" dirty="0" smtClean="0">
                <a:solidFill>
                  <a:schemeClr val="bg1"/>
                </a:solidFill>
                <a:effectLst/>
              </a:rPr>
              <a:t>Mild winter ( above -3</a:t>
            </a:r>
            <a:r>
              <a:rPr lang="en-US" b="1" baseline="30000" dirty="0" smtClean="0">
                <a:solidFill>
                  <a:schemeClr val="bg1"/>
                </a:solidFill>
                <a:effectLst/>
              </a:rPr>
              <a:t>o</a:t>
            </a:r>
            <a:r>
              <a:rPr lang="en-US" b="1" dirty="0" smtClean="0">
                <a:solidFill>
                  <a:schemeClr val="bg1"/>
                </a:solidFill>
                <a:effectLst/>
              </a:rPr>
              <a:t>C).</a:t>
            </a:r>
          </a:p>
          <a:p>
            <a:pPr lvl="1" eaLnBrk="1" hangingPunct="1">
              <a:defRPr/>
            </a:pPr>
            <a:r>
              <a:rPr lang="en-US" b="1" dirty="0" smtClean="0">
                <a:solidFill>
                  <a:schemeClr val="bg1"/>
                </a:solidFill>
                <a:effectLst/>
              </a:rPr>
              <a:t>Mild winters usually caused by ocean currents</a:t>
            </a:r>
          </a:p>
          <a:p>
            <a:pPr lvl="1" eaLnBrk="1" hangingPunct="1">
              <a:defRPr/>
            </a:pPr>
            <a:r>
              <a:rPr lang="en-US" b="1" dirty="0" smtClean="0">
                <a:solidFill>
                  <a:schemeClr val="bg1"/>
                </a:solidFill>
                <a:effectLst/>
              </a:rPr>
              <a:t>Mid Latitudes (30-60 N &amp; S)</a:t>
            </a:r>
          </a:p>
          <a:p>
            <a:pPr lvl="1" eaLnBrk="1" hangingPunct="1">
              <a:defRPr/>
            </a:pPr>
            <a:r>
              <a:rPr lang="en-US" b="1" dirty="0" smtClean="0">
                <a:solidFill>
                  <a:schemeClr val="bg1"/>
                </a:solidFill>
                <a:effectLst/>
              </a:rPr>
              <a:t>Usually near oceans (coastal)</a:t>
            </a:r>
          </a:p>
          <a:p>
            <a:pPr lvl="1" eaLnBrk="1" hangingPunct="1">
              <a:defRPr/>
            </a:pPr>
            <a:r>
              <a:rPr lang="en-US" b="1" dirty="0" smtClean="0">
                <a:solidFill>
                  <a:schemeClr val="bg1"/>
                </a:solidFill>
                <a:effectLst/>
              </a:rPr>
              <a:t>Summer temperatures vary</a:t>
            </a:r>
          </a:p>
          <a:p>
            <a:pPr eaLnBrk="1" hangingPunct="1">
              <a:defRPr/>
            </a:pPr>
            <a:endParaRPr lang="en-US" b="1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605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70" name="Picture 10" descr="Climograph for San Francis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4"/>
          <a:stretch>
            <a:fillRect/>
          </a:stretch>
        </p:blipFill>
        <p:spPr bwMode="auto">
          <a:xfrm>
            <a:off x="5943600" y="2247900"/>
            <a:ext cx="4724400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2" name="Picture 12" descr="memph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/>
          <a:stretch>
            <a:fillRect/>
          </a:stretch>
        </p:blipFill>
        <p:spPr bwMode="auto">
          <a:xfrm>
            <a:off x="1524000" y="4067176"/>
            <a:ext cx="46482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4" name="Picture 14" descr="lond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78"/>
          <a:stretch>
            <a:fillRect/>
          </a:stretch>
        </p:blipFill>
        <p:spPr bwMode="auto">
          <a:xfrm>
            <a:off x="1524000" y="838200"/>
            <a:ext cx="4572000" cy="281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15"/>
          <p:cNvSpPr txBox="1">
            <a:spLocks noChangeArrowheads="1"/>
          </p:cNvSpPr>
          <p:nvPr/>
        </p:nvSpPr>
        <p:spPr bwMode="auto">
          <a:xfrm>
            <a:off x="1524000" y="1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4000" b="1"/>
              <a:t>Temperate </a:t>
            </a:r>
            <a:r>
              <a:rPr lang="en-US" altLang="en-US" sz="4000" b="1">
                <a:solidFill>
                  <a:srgbClr val="CC00CC"/>
                </a:solidFill>
              </a:rPr>
              <a:t>Mild</a:t>
            </a:r>
            <a:r>
              <a:rPr lang="en-US" altLang="en-US" sz="4000" b="1"/>
              <a:t> Winter</a:t>
            </a:r>
          </a:p>
        </p:txBody>
      </p:sp>
      <p:sp>
        <p:nvSpPr>
          <p:cNvPr id="66576" name="Rectangle 16"/>
          <p:cNvSpPr>
            <a:spLocks noChangeArrowheads="1"/>
          </p:cNvSpPr>
          <p:nvPr/>
        </p:nvSpPr>
        <p:spPr bwMode="auto">
          <a:xfrm>
            <a:off x="7315200" y="2362201"/>
            <a:ext cx="2281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2000" b="1">
                <a:solidFill>
                  <a:srgbClr val="990000"/>
                </a:solidFill>
              </a:rPr>
              <a:t>Mediterranean</a:t>
            </a:r>
          </a:p>
        </p:txBody>
      </p:sp>
      <p:sp>
        <p:nvSpPr>
          <p:cNvPr id="66577" name="Rectangle 17"/>
          <p:cNvSpPr>
            <a:spLocks noChangeArrowheads="1"/>
          </p:cNvSpPr>
          <p:nvPr/>
        </p:nvSpPr>
        <p:spPr bwMode="auto">
          <a:xfrm>
            <a:off x="2590800" y="838201"/>
            <a:ext cx="2571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000" b="1">
                <a:solidFill>
                  <a:srgbClr val="990000"/>
                </a:solidFill>
              </a:rPr>
              <a:t>Marine West Coast</a:t>
            </a:r>
          </a:p>
        </p:txBody>
      </p:sp>
      <p:sp>
        <p:nvSpPr>
          <p:cNvPr id="66578" name="Rectangle 18"/>
          <p:cNvSpPr>
            <a:spLocks noChangeArrowheads="1"/>
          </p:cNvSpPr>
          <p:nvPr/>
        </p:nvSpPr>
        <p:spPr bwMode="auto">
          <a:xfrm>
            <a:off x="2667000" y="4038601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2000" b="1">
                <a:solidFill>
                  <a:srgbClr val="990000"/>
                </a:solidFill>
              </a:rPr>
              <a:t>Subtropical</a:t>
            </a:r>
          </a:p>
        </p:txBody>
      </p:sp>
      <p:sp>
        <p:nvSpPr>
          <p:cNvPr id="22537" name="Text Box 19"/>
          <p:cNvSpPr txBox="1">
            <a:spLocks noChangeArrowheads="1"/>
          </p:cNvSpPr>
          <p:nvPr/>
        </p:nvSpPr>
        <p:spPr bwMode="auto">
          <a:xfrm>
            <a:off x="6781800" y="990601"/>
            <a:ext cx="3556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2400" b="1">
                <a:solidFill>
                  <a:schemeClr val="folHlink"/>
                </a:solidFill>
              </a:rPr>
              <a:t>Which is further north??</a:t>
            </a:r>
          </a:p>
        </p:txBody>
      </p:sp>
    </p:spTree>
    <p:extLst>
      <p:ext uri="{BB962C8B-B14F-4D97-AF65-F5344CB8AC3E}">
        <p14:creationId xmlns:p14="http://schemas.microsoft.com/office/powerpoint/2010/main" val="427734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6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6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6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6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6" grpId="0"/>
      <p:bldP spid="66577" grpId="0"/>
      <p:bldP spid="6657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8686800" cy="1219200"/>
          </a:xfrm>
        </p:spPr>
        <p:txBody>
          <a:bodyPr/>
          <a:lstStyle/>
          <a:p>
            <a:pPr eaLnBrk="1" hangingPunct="1"/>
            <a:r>
              <a:rPr lang="en-US" altLang="en-US" sz="3200">
                <a:solidFill>
                  <a:srgbClr val="00FFFF"/>
                </a:solidFill>
              </a:rPr>
              <a:t>Temperate COLD Winter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981200" y="1066800"/>
            <a:ext cx="8153400" cy="479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33CCFF"/>
                </a:solidFill>
                <a:latin typeface="Arial" panose="020B0604020202020204" pitchFamily="34" charset="0"/>
              </a:rPr>
              <a:t>Locations generally affected by </a:t>
            </a:r>
            <a:r>
              <a:rPr lang="en-US" altLang="en-US" sz="2800" b="1">
                <a:solidFill>
                  <a:srgbClr val="FF3300"/>
                </a:solidFill>
                <a:latin typeface="Arial" panose="020B0604020202020204" pitchFamily="34" charset="0"/>
              </a:rPr>
              <a:t>continentality </a:t>
            </a:r>
            <a:r>
              <a:rPr lang="en-US" altLang="en-US" sz="2800" b="1">
                <a:solidFill>
                  <a:srgbClr val="33CCFF"/>
                </a:solidFill>
                <a:latin typeface="Arial" panose="020B0604020202020204" pitchFamily="34" charset="0"/>
              </a:rPr>
              <a:t>Ex. Reason for colder winters!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b="1">
              <a:solidFill>
                <a:srgbClr val="33CC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FF00"/>
                </a:solidFill>
                <a:latin typeface="Arial" panose="020B0604020202020204" pitchFamily="34" charset="0"/>
              </a:rPr>
              <a:t>Mostly inland (continental)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b="1">
              <a:solidFill>
                <a:srgbClr val="33CC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33CCFF"/>
                </a:solidFill>
                <a:latin typeface="Arial" panose="020B0604020202020204" pitchFamily="34" charset="0"/>
              </a:rPr>
              <a:t>Generally the mid Latitudes </a:t>
            </a:r>
            <a:r>
              <a:rPr lang="en-US" altLang="en-US" sz="2800" b="1">
                <a:solidFill>
                  <a:srgbClr val="00FF00"/>
                </a:solidFill>
                <a:latin typeface="Arial" panose="020B0604020202020204" pitchFamily="34" charset="0"/>
              </a:rPr>
              <a:t>(30-60 N)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b="1">
              <a:solidFill>
                <a:srgbClr val="33CC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Highest precipitation occurs during summer</a:t>
            </a:r>
          </a:p>
        </p:txBody>
      </p:sp>
    </p:spTree>
    <p:extLst>
      <p:ext uri="{BB962C8B-B14F-4D97-AF65-F5344CB8AC3E}">
        <p14:creationId xmlns:p14="http://schemas.microsoft.com/office/powerpoint/2010/main" val="368038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yakut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64"/>
          <a:stretch>
            <a:fillRect/>
          </a:stretch>
        </p:blipFill>
        <p:spPr bwMode="auto">
          <a:xfrm>
            <a:off x="1524000" y="1371601"/>
            <a:ext cx="4572000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6"/>
          <p:cNvSpPr>
            <a:spLocks noChangeArrowheads="1"/>
          </p:cNvSpPr>
          <p:nvPr/>
        </p:nvSpPr>
        <p:spPr bwMode="auto">
          <a:xfrm>
            <a:off x="3200401" y="1371601"/>
            <a:ext cx="1376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000" b="1">
                <a:solidFill>
                  <a:schemeClr val="bg2"/>
                </a:solidFill>
              </a:rPr>
              <a:t>Subarctic</a:t>
            </a:r>
          </a:p>
        </p:txBody>
      </p:sp>
      <p:pic>
        <p:nvPicPr>
          <p:cNvPr id="24580" name="Picture 8" descr="peo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58"/>
          <a:stretch>
            <a:fillRect/>
          </a:stretch>
        </p:blipFill>
        <p:spPr bwMode="auto">
          <a:xfrm>
            <a:off x="6096000" y="3124200"/>
            <a:ext cx="4572000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Rectangle 9"/>
          <p:cNvSpPr>
            <a:spLocks noChangeArrowheads="1"/>
          </p:cNvSpPr>
          <p:nvPr/>
        </p:nvSpPr>
        <p:spPr bwMode="auto">
          <a:xfrm>
            <a:off x="6858000" y="3124201"/>
            <a:ext cx="32972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b="1">
                <a:solidFill>
                  <a:schemeClr val="bg2"/>
                </a:solidFill>
              </a:rPr>
              <a:t>Continental Warm Summer</a:t>
            </a:r>
          </a:p>
        </p:txBody>
      </p:sp>
      <p:pic>
        <p:nvPicPr>
          <p:cNvPr id="24582" name="Picture 11" descr="rena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58"/>
          <a:stretch>
            <a:fillRect/>
          </a:stretch>
        </p:blipFill>
        <p:spPr bwMode="auto">
          <a:xfrm>
            <a:off x="1524000" y="4191001"/>
            <a:ext cx="46482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Rectangle 12"/>
          <p:cNvSpPr>
            <a:spLocks noChangeArrowheads="1"/>
          </p:cNvSpPr>
          <p:nvPr/>
        </p:nvSpPr>
        <p:spPr bwMode="auto">
          <a:xfrm>
            <a:off x="2514600" y="4191001"/>
            <a:ext cx="3113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b="1">
                <a:solidFill>
                  <a:schemeClr val="bg2"/>
                </a:solidFill>
              </a:rPr>
              <a:t>Continental Cool Summer</a:t>
            </a:r>
          </a:p>
        </p:txBody>
      </p:sp>
      <p:sp>
        <p:nvSpPr>
          <p:cNvPr id="24584" name="Rectangle 13"/>
          <p:cNvSpPr>
            <a:spLocks noChangeArrowheads="1"/>
          </p:cNvSpPr>
          <p:nvPr/>
        </p:nvSpPr>
        <p:spPr bwMode="auto">
          <a:xfrm>
            <a:off x="1524000" y="1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4000" b="1">
                <a:solidFill>
                  <a:srgbClr val="00FFFF"/>
                </a:solidFill>
              </a:rPr>
              <a:t>Temperate COLD Winter</a:t>
            </a:r>
          </a:p>
        </p:txBody>
      </p:sp>
      <p:sp>
        <p:nvSpPr>
          <p:cNvPr id="24585" name="Text Box 15"/>
          <p:cNvSpPr txBox="1">
            <a:spLocks noChangeArrowheads="1"/>
          </p:cNvSpPr>
          <p:nvPr/>
        </p:nvSpPr>
        <p:spPr bwMode="auto">
          <a:xfrm>
            <a:off x="6781800" y="1752601"/>
            <a:ext cx="3556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2400" b="1">
                <a:solidFill>
                  <a:schemeClr val="folHlink"/>
                </a:solidFill>
              </a:rPr>
              <a:t>Which is further north??</a:t>
            </a:r>
          </a:p>
        </p:txBody>
      </p:sp>
    </p:spTree>
    <p:extLst>
      <p:ext uri="{BB962C8B-B14F-4D97-AF65-F5344CB8AC3E}">
        <p14:creationId xmlns:p14="http://schemas.microsoft.com/office/powerpoint/2010/main" val="300134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4" descr="climate reg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6324600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2" name="Line 6"/>
          <p:cNvSpPr>
            <a:spLocks noChangeShapeType="1"/>
          </p:cNvSpPr>
          <p:nvPr/>
        </p:nvSpPr>
        <p:spPr bwMode="auto">
          <a:xfrm flipH="1" flipV="1">
            <a:off x="2743200" y="381000"/>
            <a:ext cx="1066800" cy="2133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CA"/>
          </a:p>
        </p:txBody>
      </p:sp>
      <p:sp>
        <p:nvSpPr>
          <p:cNvPr id="80903" name="Line 7"/>
          <p:cNvSpPr>
            <a:spLocks noChangeShapeType="1"/>
          </p:cNvSpPr>
          <p:nvPr/>
        </p:nvSpPr>
        <p:spPr bwMode="auto">
          <a:xfrm flipV="1">
            <a:off x="4267200" y="228600"/>
            <a:ext cx="1143000" cy="2362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CA"/>
          </a:p>
        </p:txBody>
      </p:sp>
      <p:sp>
        <p:nvSpPr>
          <p:cNvPr id="80904" name="Line 8"/>
          <p:cNvSpPr>
            <a:spLocks noChangeShapeType="1"/>
          </p:cNvSpPr>
          <p:nvPr/>
        </p:nvSpPr>
        <p:spPr bwMode="auto">
          <a:xfrm flipH="1">
            <a:off x="3048000" y="2971800"/>
            <a:ext cx="457200" cy="609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CA"/>
          </a:p>
        </p:txBody>
      </p:sp>
      <p:sp>
        <p:nvSpPr>
          <p:cNvPr id="80905" name="Line 9"/>
          <p:cNvSpPr>
            <a:spLocks noChangeShapeType="1"/>
          </p:cNvSpPr>
          <p:nvPr/>
        </p:nvSpPr>
        <p:spPr bwMode="auto">
          <a:xfrm flipH="1" flipV="1">
            <a:off x="3581400" y="304800"/>
            <a:ext cx="457200" cy="2209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CA"/>
          </a:p>
        </p:txBody>
      </p:sp>
      <p:sp>
        <p:nvSpPr>
          <p:cNvPr id="80906" name="Text Box 10"/>
          <p:cNvSpPr txBox="1">
            <a:spLocks noChangeArrowheads="1"/>
          </p:cNvSpPr>
          <p:nvPr/>
        </p:nvSpPr>
        <p:spPr bwMode="auto">
          <a:xfrm>
            <a:off x="3413125" y="2597151"/>
            <a:ext cx="1811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000" b="1">
                <a:solidFill>
                  <a:srgbClr val="FF0000"/>
                </a:solidFill>
              </a:rPr>
              <a:t>Polar Region</a:t>
            </a:r>
          </a:p>
        </p:txBody>
      </p:sp>
      <p:sp>
        <p:nvSpPr>
          <p:cNvPr id="80907" name="Text Box 11"/>
          <p:cNvSpPr txBox="1">
            <a:spLocks noChangeArrowheads="1"/>
          </p:cNvSpPr>
          <p:nvPr/>
        </p:nvSpPr>
        <p:spPr bwMode="auto">
          <a:xfrm>
            <a:off x="7848600" y="2667001"/>
            <a:ext cx="2819400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en-US" altLang="en-US" sz="2800" b="1">
                <a:solidFill>
                  <a:srgbClr val="008000"/>
                </a:solidFill>
                <a:latin typeface="Arial" panose="020B0604020202020204" pitchFamily="34" charset="0"/>
              </a:rPr>
              <a:t>High latitudes 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en-US" altLang="en-US" sz="2800" b="1">
                <a:solidFill>
                  <a:srgbClr val="008000"/>
                </a:solidFill>
                <a:latin typeface="Arial" panose="020B0604020202020204" pitchFamily="34" charset="0"/>
              </a:rPr>
              <a:t>(+60</a:t>
            </a:r>
            <a:r>
              <a:rPr lang="en-US" altLang="en-US" sz="2800" b="1" baseline="30000">
                <a:solidFill>
                  <a:srgbClr val="008000"/>
                </a:solidFill>
                <a:latin typeface="Arial" panose="020B0604020202020204" pitchFamily="34" charset="0"/>
              </a:rPr>
              <a:t>o</a:t>
            </a:r>
            <a:r>
              <a:rPr lang="en-US" altLang="en-US" sz="2800" b="1">
                <a:solidFill>
                  <a:srgbClr val="008000"/>
                </a:solidFill>
                <a:latin typeface="Arial" panose="020B0604020202020204" pitchFamily="34" charset="0"/>
              </a:rPr>
              <a:t> latitude)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en-US" altLang="en-US" sz="2800" b="1">
                <a:solidFill>
                  <a:srgbClr val="008000"/>
                </a:solidFill>
                <a:latin typeface="Arial" panose="020B0604020202020204" pitchFamily="34" charset="0"/>
              </a:rPr>
              <a:t>Near poles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</a:pPr>
            <a:endParaRPr lang="en-US" altLang="en-US" sz="2400" b="1">
              <a:solidFill>
                <a:srgbClr val="008000"/>
              </a:solidFill>
              <a:latin typeface="Arial" panose="020B0604020202020204" pitchFamily="34" charset="0"/>
            </a:endParaRPr>
          </a:p>
          <a:p>
            <a:endParaRPr lang="en-US" altLang="en-US"/>
          </a:p>
        </p:txBody>
      </p:sp>
      <p:sp>
        <p:nvSpPr>
          <p:cNvPr id="80908" name="Text Box 12"/>
          <p:cNvSpPr txBox="1">
            <a:spLocks noChangeArrowheads="1"/>
          </p:cNvSpPr>
          <p:nvPr/>
        </p:nvSpPr>
        <p:spPr bwMode="auto">
          <a:xfrm>
            <a:off x="2438400" y="4908550"/>
            <a:ext cx="78486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800" b="1">
                <a:solidFill>
                  <a:srgbClr val="CC00CC"/>
                </a:solidFill>
                <a:latin typeface="Arial" panose="020B0604020202020204" pitchFamily="34" charset="0"/>
              </a:rPr>
              <a:t>Short cool summers </a:t>
            </a:r>
          </a:p>
          <a:p>
            <a:r>
              <a:rPr lang="en-US" altLang="en-US" sz="2800" b="1">
                <a:solidFill>
                  <a:srgbClr val="CC00CC"/>
                </a:solidFill>
                <a:latin typeface="Arial" panose="020B0604020202020204" pitchFamily="34" charset="0"/>
              </a:rPr>
              <a:t>Never exceeds 10</a:t>
            </a:r>
            <a:r>
              <a:rPr lang="en-US" altLang="en-US" sz="2800" b="1" baseline="30000">
                <a:solidFill>
                  <a:srgbClr val="CC00CC"/>
                </a:solidFill>
                <a:latin typeface="Arial" panose="020B0604020202020204" pitchFamily="34" charset="0"/>
              </a:rPr>
              <a:t>o</a:t>
            </a:r>
            <a:r>
              <a:rPr lang="en-US" altLang="en-US" sz="2800" b="1">
                <a:solidFill>
                  <a:srgbClr val="CC00CC"/>
                </a:solidFill>
                <a:latin typeface="Arial" panose="020B0604020202020204" pitchFamily="34" charset="0"/>
              </a:rPr>
              <a:t> C</a:t>
            </a:r>
          </a:p>
          <a:p>
            <a:r>
              <a:rPr lang="en-US" altLang="en-US" sz="2800" b="1">
                <a:solidFill>
                  <a:srgbClr val="CC00CC"/>
                </a:solidFill>
                <a:latin typeface="Arial" panose="020B0604020202020204" pitchFamily="34" charset="0"/>
              </a:rPr>
              <a:t>Coldest, darkest &amp; driest winters</a:t>
            </a:r>
          </a:p>
        </p:txBody>
      </p:sp>
      <p:sp>
        <p:nvSpPr>
          <p:cNvPr id="80909" name="Rectangle 13"/>
          <p:cNvSpPr>
            <a:spLocks noGrp="1" noRot="1" noChangeArrowheads="1"/>
          </p:cNvSpPr>
          <p:nvPr>
            <p:ph type="title"/>
          </p:nvPr>
        </p:nvSpPr>
        <p:spPr>
          <a:xfrm>
            <a:off x="8077200" y="0"/>
            <a:ext cx="2590800" cy="2209800"/>
          </a:xfrm>
          <a:noFill/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  <a:effectLst/>
              </a:rPr>
              <a:t>Polar Region</a:t>
            </a:r>
          </a:p>
        </p:txBody>
      </p:sp>
    </p:spTree>
    <p:extLst>
      <p:ext uri="{BB962C8B-B14F-4D97-AF65-F5344CB8AC3E}">
        <p14:creationId xmlns:p14="http://schemas.microsoft.com/office/powerpoint/2010/main" val="313141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09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0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0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0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09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09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0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0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80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0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0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80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0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0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80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2" grpId="0" animBg="1"/>
      <p:bldP spid="80903" grpId="0" animBg="1"/>
      <p:bldP spid="80904" grpId="0" animBg="1"/>
      <p:bldP spid="80905" grpId="0" animBg="1"/>
      <p:bldP spid="80906" grpId="0"/>
      <p:bldP spid="8090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isachsen_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73438"/>
            <a:ext cx="6172200" cy="348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7" descr="eismitte_E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601980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31" name="Rectangle 11"/>
          <p:cNvSpPr>
            <a:spLocks noChangeArrowheads="1"/>
          </p:cNvSpPr>
          <p:nvPr/>
        </p:nvSpPr>
        <p:spPr bwMode="auto">
          <a:xfrm>
            <a:off x="1524000" y="1"/>
            <a:ext cx="601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Ice Cap</a:t>
            </a:r>
          </a:p>
        </p:txBody>
      </p:sp>
      <p:sp>
        <p:nvSpPr>
          <p:cNvPr id="81932" name="Rectangle 12"/>
          <p:cNvSpPr>
            <a:spLocks noChangeArrowheads="1"/>
          </p:cNvSpPr>
          <p:nvPr/>
        </p:nvSpPr>
        <p:spPr bwMode="auto">
          <a:xfrm>
            <a:off x="4495800" y="3429001"/>
            <a:ext cx="6172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CC00CC"/>
                </a:solidFill>
                <a:latin typeface="Arial" panose="020B0604020202020204" pitchFamily="34" charset="0"/>
              </a:rPr>
              <a:t>Tundra</a:t>
            </a:r>
          </a:p>
        </p:txBody>
      </p:sp>
      <p:sp>
        <p:nvSpPr>
          <p:cNvPr id="81933" name="Text Box 13"/>
          <p:cNvSpPr txBox="1">
            <a:spLocks noChangeArrowheads="1"/>
          </p:cNvSpPr>
          <p:nvPr/>
        </p:nvSpPr>
        <p:spPr bwMode="auto">
          <a:xfrm>
            <a:off x="1981200" y="3733800"/>
            <a:ext cx="20574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400" b="1">
                <a:solidFill>
                  <a:srgbClr val="00FFFF"/>
                </a:solidFill>
                <a:latin typeface="Arial" panose="020B0604020202020204" pitchFamily="34" charset="0"/>
              </a:rPr>
              <a:t>Notice how little precipitation occurs. </a:t>
            </a: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WHY???</a:t>
            </a:r>
          </a:p>
        </p:txBody>
      </p:sp>
      <p:sp>
        <p:nvSpPr>
          <p:cNvPr id="26631" name="Text Box 14"/>
          <p:cNvSpPr txBox="1">
            <a:spLocks noChangeArrowheads="1"/>
          </p:cNvSpPr>
          <p:nvPr/>
        </p:nvSpPr>
        <p:spPr bwMode="auto">
          <a:xfrm>
            <a:off x="7112000" y="838201"/>
            <a:ext cx="3556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FFFF00"/>
                </a:solidFill>
              </a:rPr>
              <a:t>Which is further north??</a:t>
            </a:r>
          </a:p>
        </p:txBody>
      </p:sp>
    </p:spTree>
    <p:extLst>
      <p:ext uri="{BB962C8B-B14F-4D97-AF65-F5344CB8AC3E}">
        <p14:creationId xmlns:p14="http://schemas.microsoft.com/office/powerpoint/2010/main" val="199046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81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9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2000"/>
                                        <p:tgtEl>
                                          <p:spTgt spid="8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effectLst/>
              </a:rPr>
              <a:t>Highlands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Elevations over 1000 m</a:t>
            </a:r>
          </a:p>
          <a:p>
            <a:pPr eaLnBrk="1" hangingPunct="1"/>
            <a:r>
              <a:rPr lang="en-US" altLang="en-US" smtClean="0"/>
              <a:t>Colder conditions than the lower lying areas surrounding it.</a:t>
            </a:r>
          </a:p>
          <a:p>
            <a:pPr eaLnBrk="1" hangingPunct="1"/>
            <a:r>
              <a:rPr lang="en-US" altLang="en-US" smtClean="0"/>
              <a:t>Climates from one highland to another will vary because of latitude, proximity to oceans</a:t>
            </a:r>
          </a:p>
        </p:txBody>
      </p:sp>
    </p:spTree>
    <p:extLst>
      <p:ext uri="{BB962C8B-B14F-4D97-AF65-F5344CB8AC3E}">
        <p14:creationId xmlns:p14="http://schemas.microsoft.com/office/powerpoint/2010/main" val="3751650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200" b="1"/>
              <a:t>2.3.1 Generalize that temperatures 		tend to decrease as latitude increases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0" y="1981200"/>
            <a:ext cx="3429000" cy="16764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400"/>
              <a:t>Graphic Representation shows decreased temperature with increased latitude. # 13 P. 58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6172200" y="2133600"/>
            <a:ext cx="4267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altLang="en-US"/>
              <a:t>Thermal Photography shows the same.  #14 p. 59</a:t>
            </a:r>
          </a:p>
        </p:txBody>
      </p:sp>
      <p:pic>
        <p:nvPicPr>
          <p:cNvPr id="5127" name="Picture 7" descr="H:\World Geography\images\temp vs latitude scattergaph.tif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1" y="3733800"/>
            <a:ext cx="3033713" cy="3124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8" name="Picture 8" descr="H:\World Geography\images\January thermophoto of earth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326" y="3124200"/>
            <a:ext cx="5400675" cy="303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60781" y="346115"/>
            <a:ext cx="6289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/>
              <a:t>Temperature and latitude</a:t>
            </a:r>
            <a:endParaRPr lang="en-CA" sz="2400" b="1" dirty="0"/>
          </a:p>
        </p:txBody>
      </p:sp>
    </p:spTree>
    <p:extLst>
      <p:ext uri="{BB962C8B-B14F-4D97-AF65-F5344CB8AC3E}">
        <p14:creationId xmlns:p14="http://schemas.microsoft.com/office/powerpoint/2010/main" val="203744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 autoUpdateAnimBg="0"/>
      <p:bldP spid="512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Convection cell</a:t>
            </a:r>
            <a:endParaRPr lang="en-CA" dirty="0"/>
          </a:p>
        </p:txBody>
      </p:sp>
      <p:pic>
        <p:nvPicPr>
          <p:cNvPr id="1026" name="Picture 2" descr="http://i.stack.imgur.com/Zbz0g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102" y="2096028"/>
            <a:ext cx="4267796" cy="381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798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59685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Land and sea breezes</a:t>
            </a:r>
            <a:endParaRPr lang="en-US" altLang="en-US" sz="36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819400" y="990600"/>
            <a:ext cx="7239000" cy="990600"/>
          </a:xfrm>
        </p:spPr>
        <p:txBody>
          <a:bodyPr/>
          <a:lstStyle/>
          <a:p>
            <a:pPr marL="533400" indent="-533400"/>
            <a:r>
              <a:rPr lang="en-US" altLang="en-US"/>
              <a:t>Using your knowledge of wind predict &amp; explain the wind directions below. P. 61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8153400" y="19812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Land Breeze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048000" y="20574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Sea Breeze</a:t>
            </a:r>
          </a:p>
        </p:txBody>
      </p:sp>
      <p:pic>
        <p:nvPicPr>
          <p:cNvPr id="6150" name="Picture 6" descr="sea breez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438401"/>
            <a:ext cx="2514600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sea breez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438401"/>
            <a:ext cx="26416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590800" y="5089526"/>
            <a:ext cx="35814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/>
              <a:t>Land air warmer than sea air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/>
              <a:t>Air rises over land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/>
              <a:t>Relative Low pressure over land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/>
              <a:t>Sea air moves to lower pressure</a:t>
            </a:r>
          </a:p>
        </p:txBody>
      </p:sp>
      <p:pic>
        <p:nvPicPr>
          <p:cNvPr id="6153" name="Picture 9" descr="land breez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438401"/>
            <a:ext cx="2446338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 descr="land breez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438401"/>
            <a:ext cx="25781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6934200" y="4876801"/>
            <a:ext cx="37338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/>
              <a:t>Sea air warmer than land air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/>
              <a:t>Air rises over sea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/>
              <a:t>Relative Low pressure over sea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/>
              <a:t>Land air moves to lower pressure</a:t>
            </a:r>
          </a:p>
        </p:txBody>
      </p:sp>
    </p:spTree>
    <p:extLst>
      <p:ext uri="{BB962C8B-B14F-4D97-AF65-F5344CB8AC3E}">
        <p14:creationId xmlns:p14="http://schemas.microsoft.com/office/powerpoint/2010/main" val="256354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  <p:bldP spid="6148" grpId="0" autoUpdateAnimBg="0"/>
      <p:bldP spid="6149" grpId="0" autoUpdateAnimBg="0"/>
      <p:bldP spid="6152" grpId="0" build="p" autoUpdateAnimBg="0"/>
      <p:bldP spid="6155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Pressure belts of the world</a:t>
            </a:r>
            <a:endParaRPr lang="en-CA" dirty="0"/>
          </a:p>
        </p:txBody>
      </p:sp>
      <p:pic>
        <p:nvPicPr>
          <p:cNvPr id="5122" name="Picture 2" descr="http://1.bp.blogspot.com/-OjbrEsEIU3w/VZFBA1ZQplI/AAAAAAAACd8/gL9in_EYNfs/s1600/pressure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2120106"/>
            <a:ext cx="6667500" cy="376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566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7848600" cy="8382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3600" dirty="0"/>
              <a:t>	Explain how ocean currents 			affect climate on nearby land.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752600" y="3581400"/>
            <a:ext cx="3733800" cy="2971800"/>
          </a:xfrm>
        </p:spPr>
        <p:txBody>
          <a:bodyPr/>
          <a:lstStyle/>
          <a:p>
            <a:pPr marL="533400" indent="-533400">
              <a:buNone/>
            </a:pPr>
            <a:r>
              <a:rPr lang="en-US" altLang="en-US" b="1"/>
              <a:t>Affect of cold ocean currents</a:t>
            </a:r>
          </a:p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lang="en-US" altLang="en-US" sz="2400" b="1"/>
              <a:t>Cools the summer temperature</a:t>
            </a:r>
          </a:p>
          <a:p>
            <a:pPr marL="533400" indent="-533400">
              <a:buNone/>
            </a:pPr>
            <a:r>
              <a:rPr lang="en-US" altLang="en-US" sz="2400" b="1"/>
              <a:t>2.	Reduces precipitation; cooler air holds less moisture</a:t>
            </a:r>
          </a:p>
        </p:txBody>
      </p:sp>
      <p:pic>
        <p:nvPicPr>
          <p:cNvPr id="7172" name="Picture 4" descr="H:\World Geography\images\ocean current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990601"/>
            <a:ext cx="3962400" cy="243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5791200" y="3505200"/>
            <a:ext cx="35814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533400" indent="-5334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95400" indent="-381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17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2800" b="1"/>
              <a:t>Affect of warm ocean currents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AutoNum type="arabicPeriod"/>
            </a:pPr>
            <a:r>
              <a:rPr lang="en-US" altLang="en-US" b="1"/>
              <a:t>Warms the winter temperature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b="1"/>
              <a:t>2.	Increases precipitation; warmer air holds more moisture</a:t>
            </a:r>
          </a:p>
        </p:txBody>
      </p:sp>
    </p:spTree>
    <p:extLst>
      <p:ext uri="{BB962C8B-B14F-4D97-AF65-F5344CB8AC3E}">
        <p14:creationId xmlns:p14="http://schemas.microsoft.com/office/powerpoint/2010/main" val="357232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  <p:bldP spid="7174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7772400" cy="838200"/>
          </a:xfrm>
        </p:spPr>
        <p:txBody>
          <a:bodyPr/>
          <a:lstStyle/>
          <a:p>
            <a:pPr algn="l" eaLnBrk="1" hangingPunct="1"/>
            <a:r>
              <a:rPr lang="en-US" altLang="en-US" b="1" smtClean="0">
                <a:solidFill>
                  <a:schemeClr val="accent1"/>
                </a:solidFill>
                <a:latin typeface="Rockwell Extra Bold" panose="02060903040505020403" pitchFamily="18" charset="0"/>
              </a:rPr>
              <a:t>DID YOU KNOW?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2057400"/>
            <a:ext cx="9144000" cy="48006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Arial" panose="020B0604020202020204" pitchFamily="34" charset="0"/>
              </a:rPr>
              <a:t>Air </a:t>
            </a:r>
            <a:r>
              <a:rPr lang="en-US" altLang="en-US" b="1" smtClean="0">
                <a:solidFill>
                  <a:srgbClr val="66FF33"/>
                </a:solidFill>
                <a:latin typeface="Arial" panose="020B0604020202020204" pitchFamily="34" charset="0"/>
              </a:rPr>
              <a:t>temperature </a:t>
            </a:r>
            <a:r>
              <a:rPr lang="en-US" altLang="en-US" b="1" u="sng" smtClean="0">
                <a:solidFill>
                  <a:srgbClr val="66FF33"/>
                </a:solidFill>
                <a:latin typeface="Arial" panose="020B0604020202020204" pitchFamily="34" charset="0"/>
              </a:rPr>
              <a:t>decreases 2</a:t>
            </a:r>
            <a:r>
              <a:rPr lang="en-US" altLang="en-US" b="1" u="sng" baseline="30000" smtClean="0">
                <a:solidFill>
                  <a:srgbClr val="66FF33"/>
                </a:solidFill>
                <a:latin typeface="Arial" panose="020B0604020202020204" pitchFamily="34" charset="0"/>
              </a:rPr>
              <a:t>o</a:t>
            </a:r>
            <a:r>
              <a:rPr lang="en-US" altLang="en-US" b="1" u="sng" smtClean="0">
                <a:solidFill>
                  <a:srgbClr val="66FF33"/>
                </a:solidFill>
                <a:latin typeface="Arial" panose="020B0604020202020204" pitchFamily="34" charset="0"/>
              </a:rPr>
              <a:t>C</a:t>
            </a:r>
            <a:r>
              <a:rPr lang="en-US" altLang="en-US" b="1" smtClean="0">
                <a:latin typeface="Arial" panose="020B0604020202020204" pitchFamily="34" charset="0"/>
              </a:rPr>
              <a:t> for every </a:t>
            </a:r>
            <a:r>
              <a:rPr lang="en-US" altLang="en-US" b="1" u="sng" smtClean="0">
                <a:solidFill>
                  <a:srgbClr val="66FF33"/>
                </a:solidFill>
                <a:latin typeface="Arial" panose="020B0604020202020204" pitchFamily="34" charset="0"/>
              </a:rPr>
              <a:t>300m </a:t>
            </a:r>
            <a:r>
              <a:rPr lang="en-US" altLang="en-US" b="1" smtClean="0">
                <a:solidFill>
                  <a:srgbClr val="66FF33"/>
                </a:solidFill>
                <a:latin typeface="Arial" panose="020B0604020202020204" pitchFamily="34" charset="0"/>
              </a:rPr>
              <a:t>increase in </a:t>
            </a:r>
            <a:r>
              <a:rPr lang="en-US" altLang="en-US" b="1" u="sng" smtClean="0">
                <a:solidFill>
                  <a:srgbClr val="66FF33"/>
                </a:solidFill>
                <a:latin typeface="Arial" panose="020B0604020202020204" pitchFamily="34" charset="0"/>
              </a:rPr>
              <a:t>elevation</a:t>
            </a:r>
          </a:p>
          <a:p>
            <a:pPr eaLnBrk="1" hangingPunct="1"/>
            <a:endParaRPr lang="en-US" altLang="en-U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b="1" smtClean="0">
                <a:latin typeface="Arial" panose="020B0604020202020204" pitchFamily="34" charset="0"/>
              </a:rPr>
              <a:t>IT’S TRUE!! 	In fact, the higher up we go; the colder it gets; hence </a:t>
            </a:r>
            <a:r>
              <a:rPr lang="en-US" altLang="en-US" b="1" u="sng" smtClean="0">
                <a:solidFill>
                  <a:srgbClr val="66FF33"/>
                </a:solidFill>
                <a:latin typeface="Arial" panose="020B0604020202020204" pitchFamily="34" charset="0"/>
              </a:rPr>
              <a:t>snow on mountain tops</a:t>
            </a:r>
          </a:p>
          <a:p>
            <a:pPr eaLnBrk="1" hangingPunct="1"/>
            <a:endParaRPr lang="en-US" altLang="en-US" b="1" smtClean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011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1119</Words>
  <Application>Microsoft Office PowerPoint</Application>
  <PresentationFormat>Widescreen</PresentationFormat>
  <Paragraphs>227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Calibri</vt:lpstr>
      <vt:lpstr>Calibri Light</vt:lpstr>
      <vt:lpstr>Rockwell Extra Bold</vt:lpstr>
      <vt:lpstr>Tahoma</vt:lpstr>
      <vt:lpstr>Times New Roman</vt:lpstr>
      <vt:lpstr>Wingdings</vt:lpstr>
      <vt:lpstr>Office Theme</vt:lpstr>
      <vt:lpstr>Unit 2 </vt:lpstr>
      <vt:lpstr>Relationships </vt:lpstr>
      <vt:lpstr>2.1.4  </vt:lpstr>
      <vt:lpstr>2.3.1 Generalize that temperatures   tend to decrease as latitude increases</vt:lpstr>
      <vt:lpstr>Convection cell</vt:lpstr>
      <vt:lpstr>Land and sea breezes</vt:lpstr>
      <vt:lpstr>Pressure belts of the world</vt:lpstr>
      <vt:lpstr> Explain how ocean currents    affect climate on nearby land.</vt:lpstr>
      <vt:lpstr>DID YOU KNOW?</vt:lpstr>
      <vt:lpstr>Relief Rainfall – Recap!!!      Elevation and Precipitation</vt:lpstr>
      <vt:lpstr>2.6.3 Analyze the relationship between temperature and precipitation of a point and its location relative to a mountain system. </vt:lpstr>
      <vt:lpstr>  Know why winter and summer    monsoons occur. P. 70-71</vt:lpstr>
      <vt:lpstr>2.1.6  Describe the factors that account for differences in temperature as seasons change.</vt:lpstr>
      <vt:lpstr>Tilt of the Earth</vt:lpstr>
      <vt:lpstr>PowerPoint Presentation</vt:lpstr>
      <vt:lpstr>Day vs Night &amp; Length of day (daylight!)</vt:lpstr>
      <vt:lpstr>Equal Day and Night…BUT…</vt:lpstr>
      <vt:lpstr>Intensity and Duration!! </vt:lpstr>
      <vt:lpstr>Explain why only about ½ of the sunlight    directed at earth actually reaches the earth.</vt:lpstr>
      <vt:lpstr>PowerPoint Presentation</vt:lpstr>
      <vt:lpstr>PowerPoint Presentation</vt:lpstr>
      <vt:lpstr>Tropical Climates - Common</vt:lpstr>
      <vt:lpstr>REALLY ?!?!</vt:lpstr>
      <vt:lpstr>Tropical Wet &amp; Dry - Climate graphs</vt:lpstr>
      <vt:lpstr>Tropical Wet - Climate graphs</vt:lpstr>
      <vt:lpstr>Dry Climates</vt:lpstr>
      <vt:lpstr>Dry Climates</vt:lpstr>
      <vt:lpstr>Arid - Climate graphs</vt:lpstr>
      <vt:lpstr>Semi-Arid - Climate graphs</vt:lpstr>
      <vt:lpstr>REMEMBER!!!!</vt:lpstr>
      <vt:lpstr>Temperate Mild Winter</vt:lpstr>
      <vt:lpstr>PowerPoint Presentation</vt:lpstr>
      <vt:lpstr>Temperate COLD Winter</vt:lpstr>
      <vt:lpstr>PowerPoint Presentation</vt:lpstr>
      <vt:lpstr>Polar Region</vt:lpstr>
      <vt:lpstr>PowerPoint Presentation</vt:lpstr>
      <vt:lpstr>Highlands</vt:lpstr>
    </vt:vector>
  </TitlesOfParts>
  <Company>Newfoundland and Labrador English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</dc:title>
  <dc:creator>Mike Lee</dc:creator>
  <cp:lastModifiedBy>Mike Lee</cp:lastModifiedBy>
  <cp:revision>6</cp:revision>
  <dcterms:created xsi:type="dcterms:W3CDTF">2016-06-09T12:53:36Z</dcterms:created>
  <dcterms:modified xsi:type="dcterms:W3CDTF">2016-11-24T18:42:46Z</dcterms:modified>
</cp:coreProperties>
</file>