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DE05AA6-D1B7-4F6F-870E-1D6F37EA80D5}" type="datetimeFigureOut">
              <a:rPr lang="en-CA" smtClean="0"/>
              <a:t>10/06/2016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184490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DE05AA6-D1B7-4F6F-870E-1D6F37EA80D5}" type="datetimeFigureOut">
              <a:rPr lang="en-CA" smtClean="0"/>
              <a:t>10/06/2016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2194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DE05AA6-D1B7-4F6F-870E-1D6F37EA80D5}" type="datetimeFigureOut">
              <a:rPr lang="en-CA" smtClean="0"/>
              <a:t>10/06/2016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147667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09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97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23AE5C21-BEB4-428E-9F9B-81214A68B0C1}" type="slidenum">
              <a:rPr lang="en-CA"/>
              <a:pPr>
                <a:defRPr/>
              </a:pPr>
              <a:t>‹#›</a:t>
            </a:fld>
            <a:endParaRPr lang="en-CA"/>
          </a:p>
        </p:txBody>
      </p:sp>
    </p:spTree>
    <p:extLst>
      <p:ext uri="{BB962C8B-B14F-4D97-AF65-F5344CB8AC3E}">
        <p14:creationId xmlns:p14="http://schemas.microsoft.com/office/powerpoint/2010/main" val="218523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DE05AA6-D1B7-4F6F-870E-1D6F37EA80D5}" type="datetimeFigureOut">
              <a:rPr lang="en-CA" smtClean="0"/>
              <a:t>10/06/2016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392871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05AA6-D1B7-4F6F-870E-1D6F37EA80D5}" type="datetimeFigureOut">
              <a:rPr lang="en-CA" smtClean="0"/>
              <a:t>10/06/2016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700660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DE05AA6-D1B7-4F6F-870E-1D6F37EA80D5}" type="datetimeFigureOut">
              <a:rPr lang="en-CA" smtClean="0"/>
              <a:t>10/06/2016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94330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DE05AA6-D1B7-4F6F-870E-1D6F37EA80D5}" type="datetimeFigureOut">
              <a:rPr lang="en-CA" smtClean="0"/>
              <a:t>10/06/2016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41718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DE05AA6-D1B7-4F6F-870E-1D6F37EA80D5}" type="datetimeFigureOut">
              <a:rPr lang="en-CA" smtClean="0"/>
              <a:t>10/06/2016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239121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05AA6-D1B7-4F6F-870E-1D6F37EA80D5}" type="datetimeFigureOut">
              <a:rPr lang="en-CA" smtClean="0"/>
              <a:t>10/06/2016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2038075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05AA6-D1B7-4F6F-870E-1D6F37EA80D5}" type="datetimeFigureOut">
              <a:rPr lang="en-CA" smtClean="0"/>
              <a:t>10/06/2016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349711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05AA6-D1B7-4F6F-870E-1D6F37EA80D5}" type="datetimeFigureOut">
              <a:rPr lang="en-CA" smtClean="0"/>
              <a:t>10/06/2016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153994-44D2-4AE6-9CE1-6164514A25CC}" type="slidenum">
              <a:rPr lang="en-CA" smtClean="0"/>
              <a:t>‹#›</a:t>
            </a:fld>
            <a:endParaRPr lang="en-CA"/>
          </a:p>
        </p:txBody>
      </p:sp>
    </p:spTree>
    <p:extLst>
      <p:ext uri="{BB962C8B-B14F-4D97-AF65-F5344CB8AC3E}">
        <p14:creationId xmlns:p14="http://schemas.microsoft.com/office/powerpoint/2010/main" val="350788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05AA6-D1B7-4F6F-870E-1D6F37EA80D5}" type="datetimeFigureOut">
              <a:rPr lang="en-CA" smtClean="0"/>
              <a:t>10/06/2016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53994-44D2-4AE6-9CE1-6164514A25CC}" type="slidenum">
              <a:rPr lang="en-CA" smtClean="0"/>
              <a:t>‹#›</a:t>
            </a:fld>
            <a:endParaRPr lang="en-CA"/>
          </a:p>
        </p:txBody>
      </p:sp>
    </p:spTree>
    <p:extLst>
      <p:ext uri="{BB962C8B-B14F-4D97-AF65-F5344CB8AC3E}">
        <p14:creationId xmlns:p14="http://schemas.microsoft.com/office/powerpoint/2010/main" val="2462351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www.geography.learnontheinternet.co.uk/glossary/lava.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World Geography 3202</a:t>
            </a:r>
          </a:p>
        </p:txBody>
      </p:sp>
      <p:sp>
        <p:nvSpPr>
          <p:cNvPr id="2051" name="Rectangle 3"/>
          <p:cNvSpPr>
            <a:spLocks noGrp="1" noChangeArrowheads="1"/>
          </p:cNvSpPr>
          <p:nvPr>
            <p:ph type="subTitle" idx="1"/>
          </p:nvPr>
        </p:nvSpPr>
        <p:spPr/>
        <p:txBody>
          <a:bodyPr/>
          <a:lstStyle/>
          <a:p>
            <a:pPr eaLnBrk="1" hangingPunct="1">
              <a:defRPr/>
            </a:pPr>
            <a:r>
              <a:rPr lang="en-US" smtClean="0"/>
              <a:t>Unit One</a:t>
            </a:r>
          </a:p>
          <a:p>
            <a:pPr eaLnBrk="1" hangingPunct="1">
              <a:defRPr/>
            </a:pPr>
            <a:r>
              <a:rPr lang="en-US" smtClean="0"/>
              <a:t>Land And Water Forms</a:t>
            </a:r>
          </a:p>
        </p:txBody>
      </p:sp>
    </p:spTree>
    <p:extLst>
      <p:ext uri="{BB962C8B-B14F-4D97-AF65-F5344CB8AC3E}">
        <p14:creationId xmlns:p14="http://schemas.microsoft.com/office/powerpoint/2010/main" val="26493890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Grp="1" noChangeArrowheads="1"/>
          </p:cNvSpPr>
          <p:nvPr>
            <p:ph type="title"/>
          </p:nvPr>
        </p:nvSpPr>
        <p:spPr/>
        <p:txBody>
          <a:bodyPr/>
          <a:lstStyle/>
          <a:p>
            <a:pPr eaLnBrk="1" hangingPunct="1">
              <a:defRPr/>
            </a:pPr>
            <a:r>
              <a:rPr lang="en-US" smtClean="0"/>
              <a:t>Diagram of a normal fault</a:t>
            </a:r>
          </a:p>
        </p:txBody>
      </p:sp>
      <p:pic>
        <p:nvPicPr>
          <p:cNvPr id="30723" name="Picture 4" descr="normalfault"/>
          <p:cNvPicPr>
            <a:picLocks noChangeAspect="1" noChangeArrowheads="1"/>
          </p:cNvPicPr>
          <p:nvPr>
            <p:ph idx="1"/>
          </p:nvPr>
        </p:nvPicPr>
        <p:blipFill>
          <a:blip r:embed="rId2">
            <a:extLst>
              <a:ext uri="{28A0092B-C50C-407E-A947-70E740481C1C}">
                <a14:useLocalDpi xmlns:a14="http://schemas.microsoft.com/office/drawing/2010/main" val="0"/>
              </a:ext>
            </a:extLst>
          </a:blip>
          <a:srcRect t="15942" b="27536"/>
          <a:stretch>
            <a:fillRect/>
          </a:stretch>
        </p:blipFill>
        <p:spPr>
          <a:xfrm>
            <a:off x="2438400" y="1266825"/>
            <a:ext cx="7467600" cy="5467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80215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81200" y="292100"/>
            <a:ext cx="8229600" cy="590550"/>
          </a:xfrm>
        </p:spPr>
        <p:txBody>
          <a:bodyPr>
            <a:normAutofit fontScale="90000"/>
          </a:bodyPr>
          <a:lstStyle/>
          <a:p>
            <a:pPr eaLnBrk="1" hangingPunct="1">
              <a:defRPr/>
            </a:pPr>
            <a:r>
              <a:rPr lang="en-US" sz="4000"/>
              <a:t> reverse fault</a:t>
            </a:r>
          </a:p>
        </p:txBody>
      </p:sp>
      <p:sp>
        <p:nvSpPr>
          <p:cNvPr id="39939" name="Rectangle 3"/>
          <p:cNvSpPr>
            <a:spLocks noGrp="1" noChangeArrowheads="1"/>
          </p:cNvSpPr>
          <p:nvPr>
            <p:ph type="body" sz="half" idx="1"/>
          </p:nvPr>
        </p:nvSpPr>
        <p:spPr>
          <a:xfrm>
            <a:off x="1524000" y="914400"/>
            <a:ext cx="9144000" cy="1524000"/>
          </a:xfrm>
        </p:spPr>
        <p:txBody>
          <a:bodyPr/>
          <a:lstStyle/>
          <a:p>
            <a:pPr eaLnBrk="1" hangingPunct="1">
              <a:defRPr/>
            </a:pPr>
            <a:r>
              <a:rPr lang="en-US"/>
              <a:t>If simple rock layers push against each other instead of pulling away, one block may be pushed up over the other, resulting in a </a:t>
            </a:r>
            <a:r>
              <a:rPr lang="en-US" b="1"/>
              <a:t>Reverse Fault</a:t>
            </a:r>
            <a:endParaRPr lang="en-US"/>
          </a:p>
        </p:txBody>
      </p:sp>
      <p:pic>
        <p:nvPicPr>
          <p:cNvPr id="31748" name="Picture 4" descr="reversefault"/>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t="9435" b="26880"/>
          <a:stretch>
            <a:fillRect/>
          </a:stretch>
        </p:blipFill>
        <p:spPr>
          <a:xfrm>
            <a:off x="1524000" y="2198688"/>
            <a:ext cx="9144000" cy="4659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4217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81200" y="0"/>
            <a:ext cx="8229600" cy="762000"/>
          </a:xfrm>
        </p:spPr>
        <p:txBody>
          <a:bodyPr/>
          <a:lstStyle/>
          <a:p>
            <a:pPr eaLnBrk="1" hangingPunct="1">
              <a:defRPr/>
            </a:pPr>
            <a:r>
              <a:rPr lang="en-US" smtClean="0"/>
              <a:t>Overthrust Fault</a:t>
            </a:r>
          </a:p>
        </p:txBody>
      </p:sp>
      <p:sp>
        <p:nvSpPr>
          <p:cNvPr id="41987" name="Rectangle 3"/>
          <p:cNvSpPr>
            <a:spLocks noGrp="1" noChangeArrowheads="1"/>
          </p:cNvSpPr>
          <p:nvPr>
            <p:ph type="body" sz="half" idx="1"/>
          </p:nvPr>
        </p:nvSpPr>
        <p:spPr>
          <a:xfrm>
            <a:off x="1524000" y="838200"/>
            <a:ext cx="9144000" cy="2286000"/>
          </a:xfrm>
        </p:spPr>
        <p:txBody>
          <a:bodyPr/>
          <a:lstStyle/>
          <a:p>
            <a:pPr eaLnBrk="1" hangingPunct="1">
              <a:defRPr/>
            </a:pPr>
            <a:r>
              <a:rPr lang="en-US"/>
              <a:t>If a plate that suffers a </a:t>
            </a:r>
            <a:r>
              <a:rPr lang="en-US" b="1"/>
              <a:t>Reverse Fault </a:t>
            </a:r>
            <a:r>
              <a:rPr lang="en-US"/>
              <a:t>has already undergone folding, and its folded layers are then pushed up and thrust over layers on the fault’s other side, an </a:t>
            </a:r>
            <a:r>
              <a:rPr lang="en-US" b="1"/>
              <a:t>overthrust fault</a:t>
            </a:r>
            <a:r>
              <a:rPr lang="en-US"/>
              <a:t> occurs.</a:t>
            </a:r>
            <a:endParaRPr lang="en-US" b="1"/>
          </a:p>
        </p:txBody>
      </p:sp>
      <p:pic>
        <p:nvPicPr>
          <p:cNvPr id="32772" name="Picture 4" descr="overthrust"/>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t="23570" b="44441"/>
          <a:stretch>
            <a:fillRect/>
          </a:stretch>
        </p:blipFill>
        <p:spPr>
          <a:xfrm>
            <a:off x="2133600" y="2667000"/>
            <a:ext cx="8534400" cy="4217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64869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81200" y="292100"/>
            <a:ext cx="8229600" cy="774700"/>
          </a:xfrm>
        </p:spPr>
        <p:txBody>
          <a:bodyPr/>
          <a:lstStyle/>
          <a:p>
            <a:pPr eaLnBrk="1" hangingPunct="1">
              <a:defRPr/>
            </a:pPr>
            <a:r>
              <a:rPr lang="en-US" sz="4000"/>
              <a:t>Block Mountain and Rift Valley</a:t>
            </a:r>
          </a:p>
        </p:txBody>
      </p:sp>
      <p:sp>
        <p:nvSpPr>
          <p:cNvPr id="47107" name="Rectangle 3"/>
          <p:cNvSpPr>
            <a:spLocks noGrp="1" noChangeArrowheads="1"/>
          </p:cNvSpPr>
          <p:nvPr>
            <p:ph type="body" sz="half" idx="1"/>
          </p:nvPr>
        </p:nvSpPr>
        <p:spPr>
          <a:xfrm>
            <a:off x="1676400" y="1143000"/>
            <a:ext cx="8991600" cy="2209800"/>
          </a:xfrm>
        </p:spPr>
        <p:txBody>
          <a:bodyPr/>
          <a:lstStyle/>
          <a:p>
            <a:pPr eaLnBrk="1" hangingPunct="1">
              <a:lnSpc>
                <a:spcPct val="90000"/>
              </a:lnSpc>
              <a:defRPr/>
            </a:pPr>
            <a:r>
              <a:rPr lang="en-US"/>
              <a:t>When the land between two parallel faults is pushed up, a landform called a </a:t>
            </a:r>
            <a:r>
              <a:rPr lang="en-US" b="1"/>
              <a:t>block mountain</a:t>
            </a:r>
            <a:r>
              <a:rPr lang="en-US"/>
              <a:t> (</a:t>
            </a:r>
            <a:r>
              <a:rPr lang="en-US" b="1"/>
              <a:t>B</a:t>
            </a:r>
            <a:r>
              <a:rPr lang="en-US"/>
              <a:t>) is formed. The process can also result in a block of land being pushed down, forming a </a:t>
            </a:r>
            <a:r>
              <a:rPr lang="en-US" b="1"/>
              <a:t>rift valley (A).</a:t>
            </a:r>
          </a:p>
          <a:p>
            <a:pPr eaLnBrk="1" hangingPunct="1">
              <a:lnSpc>
                <a:spcPct val="90000"/>
              </a:lnSpc>
              <a:buFontTx/>
              <a:buNone/>
              <a:defRPr/>
            </a:pPr>
            <a:r>
              <a:rPr lang="en-US" b="1"/>
              <a:t>                                            A                   B</a:t>
            </a:r>
          </a:p>
        </p:txBody>
      </p:sp>
      <p:pic>
        <p:nvPicPr>
          <p:cNvPr id="33796" name="Picture 4" descr="block mountain"/>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t="30305" b="42757"/>
          <a:stretch>
            <a:fillRect/>
          </a:stretch>
        </p:blipFill>
        <p:spPr>
          <a:xfrm>
            <a:off x="1524000" y="3505200"/>
            <a:ext cx="9144000" cy="3352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1262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4000" b="1"/>
              <a:t>What are the three main volcanoes?</a:t>
            </a:r>
            <a:r>
              <a:rPr lang="en-US" sz="4000"/>
              <a:t> </a:t>
            </a:r>
          </a:p>
        </p:txBody>
      </p:sp>
      <p:sp>
        <p:nvSpPr>
          <p:cNvPr id="45059" name="Rectangle 3"/>
          <p:cNvSpPr>
            <a:spLocks noGrp="1" noChangeArrowheads="1"/>
          </p:cNvSpPr>
          <p:nvPr>
            <p:ph type="body" idx="1"/>
          </p:nvPr>
        </p:nvSpPr>
        <p:spPr/>
        <p:txBody>
          <a:bodyPr/>
          <a:lstStyle/>
          <a:p>
            <a:pPr eaLnBrk="1" hangingPunct="1">
              <a:lnSpc>
                <a:spcPct val="90000"/>
              </a:lnSpc>
              <a:defRPr/>
            </a:pPr>
            <a:r>
              <a:rPr lang="en-US" sz="2400"/>
              <a:t>There are three main types of volcano - composite or strato, shield and Ash and Cinder. 	</a:t>
            </a:r>
          </a:p>
          <a:p>
            <a:pPr lvl="1" eaLnBrk="1" hangingPunct="1">
              <a:lnSpc>
                <a:spcPct val="90000"/>
              </a:lnSpc>
              <a:defRPr/>
            </a:pPr>
            <a:r>
              <a:rPr lang="en-US" sz="2000" b="1"/>
              <a:t>Composite</a:t>
            </a:r>
            <a:r>
              <a:rPr lang="en-US" sz="2000"/>
              <a:t> volcanoes, sometimes known as strato volcanoes, are between the steep sided ash and cinder cones and the low-lying shield cones.</a:t>
            </a:r>
          </a:p>
          <a:p>
            <a:pPr lvl="1" eaLnBrk="1" hangingPunct="1">
              <a:lnSpc>
                <a:spcPct val="90000"/>
              </a:lnSpc>
              <a:defRPr/>
            </a:pPr>
            <a:r>
              <a:rPr lang="en-US" sz="2000"/>
              <a:t>They are formed from layers of ash and </a:t>
            </a:r>
            <a:r>
              <a:rPr lang="en-US" sz="2000">
                <a:hlinkClick r:id="rId2"/>
              </a:rPr>
              <a:t>[lava]</a:t>
            </a:r>
            <a:r>
              <a:rPr lang="en-US" sz="2000"/>
              <a:t> flows. When composite volcanoes erupt they are sometimes explosive and sometimes less violent.</a:t>
            </a:r>
          </a:p>
          <a:p>
            <a:pPr lvl="1" eaLnBrk="1" hangingPunct="1">
              <a:lnSpc>
                <a:spcPct val="90000"/>
              </a:lnSpc>
              <a:defRPr/>
            </a:pPr>
            <a:r>
              <a:rPr lang="en-US" sz="2000" b="1"/>
              <a:t>Shield</a:t>
            </a:r>
            <a:r>
              <a:rPr lang="en-US" sz="2000"/>
              <a:t> Shield volcanoes have gently sloping sides and are formed from layers of lava. Eruptions are typically non-explosive. Shield volcanoes produce fast flowing fluid </a:t>
            </a:r>
            <a:r>
              <a:rPr lang="en-US" sz="2000">
                <a:hlinkClick r:id="rId2"/>
              </a:rPr>
              <a:t>[lava]</a:t>
            </a:r>
            <a:r>
              <a:rPr lang="en-US" sz="2000"/>
              <a:t> that can flow for many miles.   </a:t>
            </a:r>
          </a:p>
          <a:p>
            <a:pPr lvl="1" eaLnBrk="1" hangingPunct="1">
              <a:lnSpc>
                <a:spcPct val="90000"/>
              </a:lnSpc>
              <a:defRPr/>
            </a:pPr>
            <a:r>
              <a:rPr lang="en-US" sz="2000"/>
              <a:t>Ash and Cinder volcanoes are typically violent and destructive, characterized by narrow tall cones.</a:t>
            </a:r>
          </a:p>
        </p:txBody>
      </p:sp>
    </p:spTree>
    <p:extLst>
      <p:ext uri="{BB962C8B-B14F-4D97-AF65-F5344CB8AC3E}">
        <p14:creationId xmlns:p14="http://schemas.microsoft.com/office/powerpoint/2010/main" val="78845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Pacific Ring of Fire </a:t>
            </a:r>
          </a:p>
        </p:txBody>
      </p:sp>
      <p:sp>
        <p:nvSpPr>
          <p:cNvPr id="30723" name="Rectangle 3"/>
          <p:cNvSpPr>
            <a:spLocks noGrp="1" noChangeArrowheads="1"/>
          </p:cNvSpPr>
          <p:nvPr>
            <p:ph type="body" idx="1"/>
          </p:nvPr>
        </p:nvSpPr>
        <p:spPr>
          <a:xfrm>
            <a:off x="1524000" y="1295400"/>
            <a:ext cx="9144000" cy="5334000"/>
          </a:xfrm>
        </p:spPr>
        <p:txBody>
          <a:bodyPr/>
          <a:lstStyle/>
          <a:p>
            <a:pPr eaLnBrk="1" hangingPunct="1">
              <a:lnSpc>
                <a:spcPct val="90000"/>
              </a:lnSpc>
              <a:defRPr/>
            </a:pPr>
            <a:r>
              <a:rPr lang="en-US"/>
              <a:t>The "Ring of Fire" is an arc stretching from New Zealand, along the eastern edge of Asia, north across the Aleutian Islands of Alaska, and south along the coast of North and South America. </a:t>
            </a:r>
          </a:p>
          <a:p>
            <a:pPr eaLnBrk="1" hangingPunct="1">
              <a:lnSpc>
                <a:spcPct val="90000"/>
              </a:lnSpc>
              <a:defRPr/>
            </a:pPr>
            <a:r>
              <a:rPr lang="en-US"/>
              <a:t>It is composed over 75% of the world's active and dormant volcanoes.</a:t>
            </a:r>
          </a:p>
          <a:p>
            <a:pPr eaLnBrk="1" hangingPunct="1">
              <a:lnSpc>
                <a:spcPct val="90000"/>
              </a:lnSpc>
              <a:defRPr/>
            </a:pPr>
            <a:r>
              <a:rPr lang="en-US"/>
              <a:t> This huge ring of volcanic and seismic (earthquake) activity was noticed and described before the invention of the theory of plate tectonics theory. </a:t>
            </a:r>
          </a:p>
          <a:p>
            <a:pPr eaLnBrk="1" hangingPunct="1">
              <a:lnSpc>
                <a:spcPct val="90000"/>
              </a:lnSpc>
              <a:defRPr/>
            </a:pPr>
            <a:r>
              <a:rPr lang="en-US"/>
              <a:t>We now know that the Ring of Fire is located at the borders of the Pacific Plate and other major tectonic plates.</a:t>
            </a:r>
          </a:p>
        </p:txBody>
      </p:sp>
    </p:spTree>
    <p:extLst>
      <p:ext uri="{BB962C8B-B14F-4D97-AF65-F5344CB8AC3E}">
        <p14:creationId xmlns:p14="http://schemas.microsoft.com/office/powerpoint/2010/main" val="2815546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981200" y="304800"/>
            <a:ext cx="8229600" cy="6248400"/>
          </a:xfrm>
        </p:spPr>
        <p:txBody>
          <a:bodyPr/>
          <a:lstStyle/>
          <a:p>
            <a:pPr eaLnBrk="1" hangingPunct="1">
              <a:defRPr/>
            </a:pPr>
            <a:r>
              <a:rPr lang="en-US" smtClean="0"/>
              <a:t>Around the Ring of Fire, the Pacific Plate is colliding with and sliding underneath other plates. </a:t>
            </a:r>
          </a:p>
          <a:p>
            <a:pPr eaLnBrk="1" hangingPunct="1">
              <a:defRPr/>
            </a:pPr>
            <a:r>
              <a:rPr lang="en-US" smtClean="0"/>
              <a:t>This process is known as subduction and the volcanically and seismically active area nearby is known as a subduction zone. </a:t>
            </a:r>
          </a:p>
          <a:p>
            <a:pPr eaLnBrk="1" hangingPunct="1">
              <a:defRPr/>
            </a:pPr>
            <a:r>
              <a:rPr lang="en-US" smtClean="0"/>
              <a:t>There is a tremendous amount of energy created by these plates and they easily melt rock into magma, which rises to the surface as lava and forms volcanoes. </a:t>
            </a:r>
          </a:p>
        </p:txBody>
      </p:sp>
    </p:spTree>
    <p:extLst>
      <p:ext uri="{BB962C8B-B14F-4D97-AF65-F5344CB8AC3E}">
        <p14:creationId xmlns:p14="http://schemas.microsoft.com/office/powerpoint/2010/main" val="418949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map_plate_tectonics_world Ring of fir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377825"/>
            <a:ext cx="9144000" cy="5748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5503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1"/>
            <a:ext cx="8229600" cy="868363"/>
          </a:xfrm>
        </p:spPr>
        <p:txBody>
          <a:bodyPr/>
          <a:lstStyle/>
          <a:p>
            <a:pPr eaLnBrk="1" hangingPunct="1">
              <a:defRPr/>
            </a:pPr>
            <a:r>
              <a:rPr lang="en-US" smtClean="0"/>
              <a:t>Fold Mountains</a:t>
            </a:r>
          </a:p>
        </p:txBody>
      </p:sp>
      <p:sp>
        <p:nvSpPr>
          <p:cNvPr id="28675" name="Rectangle 3"/>
          <p:cNvSpPr>
            <a:spLocks noGrp="1" noChangeArrowheads="1"/>
          </p:cNvSpPr>
          <p:nvPr>
            <p:ph type="body" idx="1"/>
          </p:nvPr>
        </p:nvSpPr>
        <p:spPr>
          <a:xfrm>
            <a:off x="1524000" y="838200"/>
            <a:ext cx="9144000" cy="5791200"/>
          </a:xfrm>
        </p:spPr>
        <p:txBody>
          <a:bodyPr/>
          <a:lstStyle/>
          <a:p>
            <a:pPr eaLnBrk="1" hangingPunct="1">
              <a:lnSpc>
                <a:spcPct val="90000"/>
              </a:lnSpc>
              <a:defRPr/>
            </a:pPr>
            <a:r>
              <a:rPr lang="en-US"/>
              <a:t>Fold mountains are mountains formed from the folding of the earth's crust. </a:t>
            </a:r>
          </a:p>
          <a:p>
            <a:pPr eaLnBrk="1" hangingPunct="1">
              <a:lnSpc>
                <a:spcPct val="90000"/>
              </a:lnSpc>
              <a:defRPr/>
            </a:pPr>
            <a:r>
              <a:rPr lang="en-US"/>
              <a:t>Fold mountains are formed when two plates move together (a compressional plate margin). </a:t>
            </a:r>
          </a:p>
          <a:p>
            <a:pPr lvl="1" eaLnBrk="1" hangingPunct="1">
              <a:lnSpc>
                <a:spcPct val="90000"/>
              </a:lnSpc>
              <a:defRPr/>
            </a:pPr>
            <a:r>
              <a:rPr lang="en-US"/>
              <a:t>This can be where two continental plates move towards each other or a continental and an oceanic plate. </a:t>
            </a:r>
          </a:p>
          <a:p>
            <a:pPr lvl="1" eaLnBrk="1" hangingPunct="1">
              <a:lnSpc>
                <a:spcPct val="90000"/>
              </a:lnSpc>
              <a:defRPr/>
            </a:pPr>
            <a:r>
              <a:rPr lang="en-US"/>
              <a:t>The movement of the two plates forces sedimentary rocks upwards into a series of folds. </a:t>
            </a:r>
          </a:p>
          <a:p>
            <a:pPr lvl="1" eaLnBrk="1" hangingPunct="1">
              <a:lnSpc>
                <a:spcPct val="90000"/>
              </a:lnSpc>
              <a:defRPr/>
            </a:pPr>
            <a:r>
              <a:rPr lang="en-US"/>
              <a:t>Fold mountains are usually formed from sedimentary rocks and are usually found along the edges continents. This is because the thickest deposits of sedimentary rock generally accumulate along the edges of continents. </a:t>
            </a:r>
          </a:p>
          <a:p>
            <a:pPr lvl="1" eaLnBrk="1" hangingPunct="1">
              <a:lnSpc>
                <a:spcPct val="90000"/>
              </a:lnSpc>
              <a:defRPr/>
            </a:pPr>
            <a:r>
              <a:rPr lang="en-US"/>
              <a:t>When plates and the continents riding on them collide, the accumulated layers of rock crumple and fold like a tablecloth that is pushed across a table. </a:t>
            </a:r>
          </a:p>
        </p:txBody>
      </p:sp>
    </p:spTree>
    <p:extLst>
      <p:ext uri="{BB962C8B-B14F-4D97-AF65-F5344CB8AC3E}">
        <p14:creationId xmlns:p14="http://schemas.microsoft.com/office/powerpoint/2010/main" val="379660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title"/>
          </p:nvPr>
        </p:nvSpPr>
        <p:spPr>
          <a:xfrm>
            <a:off x="1524000" y="274638"/>
            <a:ext cx="9144000" cy="715962"/>
          </a:xfrm>
        </p:spPr>
        <p:txBody>
          <a:bodyPr/>
          <a:lstStyle/>
          <a:p>
            <a:pPr eaLnBrk="1" hangingPunct="1">
              <a:defRPr/>
            </a:pPr>
            <a:r>
              <a:rPr lang="en-US" sz="4000"/>
              <a:t>Diagram of fold mountain being formed</a:t>
            </a:r>
          </a:p>
        </p:txBody>
      </p:sp>
      <p:pic>
        <p:nvPicPr>
          <p:cNvPr id="27651" name="Picture 4" descr="1-12 Fold Mountains formed"/>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920751"/>
            <a:ext cx="7772400" cy="5768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9138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81200" y="292100"/>
            <a:ext cx="8229600" cy="590550"/>
          </a:xfrm>
        </p:spPr>
        <p:txBody>
          <a:bodyPr>
            <a:normAutofit fontScale="90000"/>
          </a:bodyPr>
          <a:lstStyle/>
          <a:p>
            <a:pPr eaLnBrk="1" hangingPunct="1">
              <a:defRPr/>
            </a:pPr>
            <a:r>
              <a:rPr lang="en-US" sz="4000"/>
              <a:t>anticline and syncline </a:t>
            </a:r>
          </a:p>
        </p:txBody>
      </p:sp>
      <p:sp>
        <p:nvSpPr>
          <p:cNvPr id="36867" name="Rectangle 3"/>
          <p:cNvSpPr>
            <a:spLocks noGrp="1" noChangeArrowheads="1"/>
          </p:cNvSpPr>
          <p:nvPr>
            <p:ph type="body" idx="1"/>
          </p:nvPr>
        </p:nvSpPr>
        <p:spPr>
          <a:xfrm>
            <a:off x="1981200" y="914400"/>
            <a:ext cx="8229600" cy="3505200"/>
          </a:xfrm>
        </p:spPr>
        <p:txBody>
          <a:bodyPr/>
          <a:lstStyle/>
          <a:p>
            <a:pPr eaLnBrk="1" hangingPunct="1">
              <a:defRPr/>
            </a:pPr>
            <a:r>
              <a:rPr lang="en-US" smtClean="0"/>
              <a:t>Simple folding forms are upwardly or downwardly pushed layers of the earth that resemble waves.</a:t>
            </a:r>
          </a:p>
          <a:p>
            <a:pPr lvl="1" eaLnBrk="1" hangingPunct="1">
              <a:defRPr/>
            </a:pPr>
            <a:r>
              <a:rPr lang="en-US" smtClean="0"/>
              <a:t>The </a:t>
            </a:r>
            <a:r>
              <a:rPr lang="en-US" b="1" smtClean="0"/>
              <a:t>Peak</a:t>
            </a:r>
            <a:r>
              <a:rPr lang="en-US" smtClean="0"/>
              <a:t> of a wave –like form is called the </a:t>
            </a:r>
            <a:r>
              <a:rPr lang="en-US" b="1" smtClean="0"/>
              <a:t>Anticline</a:t>
            </a:r>
          </a:p>
          <a:p>
            <a:pPr lvl="1" eaLnBrk="1" hangingPunct="1">
              <a:defRPr/>
            </a:pPr>
            <a:r>
              <a:rPr lang="en-US" smtClean="0"/>
              <a:t>The </a:t>
            </a:r>
            <a:r>
              <a:rPr lang="en-US" b="1" smtClean="0"/>
              <a:t>Trough</a:t>
            </a:r>
            <a:r>
              <a:rPr lang="en-US" smtClean="0"/>
              <a:t> of a wave-like structure is called the </a:t>
            </a:r>
            <a:r>
              <a:rPr lang="en-US" b="1" smtClean="0"/>
              <a:t>Syncline</a:t>
            </a:r>
            <a:endParaRPr lang="en-US" smtClean="0"/>
          </a:p>
        </p:txBody>
      </p:sp>
    </p:spTree>
    <p:extLst>
      <p:ext uri="{BB962C8B-B14F-4D97-AF65-F5344CB8AC3E}">
        <p14:creationId xmlns:p14="http://schemas.microsoft.com/office/powerpoint/2010/main" val="268915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4000"/>
              <a:t>How tensional forces create a normal fault </a:t>
            </a:r>
          </a:p>
        </p:txBody>
      </p:sp>
      <p:sp>
        <p:nvSpPr>
          <p:cNvPr id="35843" name="Rectangle 3"/>
          <p:cNvSpPr>
            <a:spLocks noGrp="1" noChangeArrowheads="1"/>
          </p:cNvSpPr>
          <p:nvPr>
            <p:ph type="body" idx="1"/>
          </p:nvPr>
        </p:nvSpPr>
        <p:spPr/>
        <p:txBody>
          <a:bodyPr/>
          <a:lstStyle/>
          <a:p>
            <a:pPr eaLnBrk="1" hangingPunct="1">
              <a:defRPr/>
            </a:pPr>
            <a:r>
              <a:rPr lang="en-US" smtClean="0"/>
              <a:t>When plates are pressed against each other, intense pressure or the brittleness of the rocks involved may cause the rocks to fracture or break apart.  This is called </a:t>
            </a:r>
            <a:r>
              <a:rPr lang="en-US" b="1" smtClean="0"/>
              <a:t>Faulting.</a:t>
            </a:r>
          </a:p>
          <a:p>
            <a:pPr eaLnBrk="1" hangingPunct="1">
              <a:defRPr/>
            </a:pPr>
            <a:r>
              <a:rPr lang="en-US" smtClean="0"/>
              <a:t>If a plate on one side of a fault drops down lower than the plate on the other side, the result is a </a:t>
            </a:r>
            <a:r>
              <a:rPr lang="en-US" b="1" smtClean="0"/>
              <a:t>normal fault</a:t>
            </a:r>
            <a:endParaRPr lang="en-US" smtClean="0"/>
          </a:p>
        </p:txBody>
      </p:sp>
    </p:spTree>
    <p:extLst>
      <p:ext uri="{BB962C8B-B14F-4D97-AF65-F5344CB8AC3E}">
        <p14:creationId xmlns:p14="http://schemas.microsoft.com/office/powerpoint/2010/main" val="2930945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576</Words>
  <Application>Microsoft Office PowerPoint</Application>
  <PresentationFormat>Widescreen</PresentationFormat>
  <Paragraphs>40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World Geography 3202</vt:lpstr>
      <vt:lpstr>What are the three main volcanoes? </vt:lpstr>
      <vt:lpstr>Pacific Ring of Fire </vt:lpstr>
      <vt:lpstr>PowerPoint Presentation</vt:lpstr>
      <vt:lpstr>PowerPoint Presentation</vt:lpstr>
      <vt:lpstr>Fold Mountains</vt:lpstr>
      <vt:lpstr>Diagram of fold mountain being formed</vt:lpstr>
      <vt:lpstr>anticline and syncline </vt:lpstr>
      <vt:lpstr>How tensional forces create a normal fault </vt:lpstr>
      <vt:lpstr>Diagram of a normal fault</vt:lpstr>
      <vt:lpstr> reverse fault</vt:lpstr>
      <vt:lpstr>Overthrust Fault</vt:lpstr>
      <vt:lpstr>Block Mountain and Rift Valley</vt:lpstr>
    </vt:vector>
  </TitlesOfParts>
  <Company>Newfoundland and Labrador English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Geography 3202</dc:title>
  <dc:creator>Mike Lee</dc:creator>
  <cp:lastModifiedBy>Mike Lee</cp:lastModifiedBy>
  <cp:revision>1</cp:revision>
  <dcterms:created xsi:type="dcterms:W3CDTF">2016-06-10T17:18:15Z</dcterms:created>
  <dcterms:modified xsi:type="dcterms:W3CDTF">2016-06-10T17:18:39Z</dcterms:modified>
</cp:coreProperties>
</file>