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64" r:id="rId9"/>
    <p:sldId id="265"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660"/>
  </p:normalViewPr>
  <p:slideViewPr>
    <p:cSldViewPr snapToGrid="0">
      <p:cViewPr varScale="1">
        <p:scale>
          <a:sx n="76" d="100"/>
          <a:sy n="76" d="100"/>
        </p:scale>
        <p:origin x="126" y="82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CA"/>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965CED49-1735-4D75-A552-220CEABEC6A7}" type="datetimeFigureOut">
              <a:rPr lang="en-CA" smtClean="0"/>
              <a:t>13/06/2016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D1302945-65AE-40C4-9E36-F5524CBD4D58}" type="slidenum">
              <a:rPr lang="en-CA" smtClean="0"/>
              <a:t>‹#›</a:t>
            </a:fld>
            <a:endParaRPr lang="en-CA"/>
          </a:p>
        </p:txBody>
      </p:sp>
    </p:spTree>
    <p:extLst>
      <p:ext uri="{BB962C8B-B14F-4D97-AF65-F5344CB8AC3E}">
        <p14:creationId xmlns:p14="http://schemas.microsoft.com/office/powerpoint/2010/main" val="16237460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965CED49-1735-4D75-A552-220CEABEC6A7}" type="datetimeFigureOut">
              <a:rPr lang="en-CA" smtClean="0"/>
              <a:t>13/06/2016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D1302945-65AE-40C4-9E36-F5524CBD4D58}" type="slidenum">
              <a:rPr lang="en-CA" smtClean="0"/>
              <a:t>‹#›</a:t>
            </a:fld>
            <a:endParaRPr lang="en-CA"/>
          </a:p>
        </p:txBody>
      </p:sp>
    </p:spTree>
    <p:extLst>
      <p:ext uri="{BB962C8B-B14F-4D97-AF65-F5344CB8AC3E}">
        <p14:creationId xmlns:p14="http://schemas.microsoft.com/office/powerpoint/2010/main" val="3970207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965CED49-1735-4D75-A552-220CEABEC6A7}" type="datetimeFigureOut">
              <a:rPr lang="en-CA" smtClean="0"/>
              <a:t>13/06/2016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D1302945-65AE-40C4-9E36-F5524CBD4D58}" type="slidenum">
              <a:rPr lang="en-CA" smtClean="0"/>
              <a:t>‹#›</a:t>
            </a:fld>
            <a:endParaRPr lang="en-CA"/>
          </a:p>
        </p:txBody>
      </p:sp>
    </p:spTree>
    <p:extLst>
      <p:ext uri="{BB962C8B-B14F-4D97-AF65-F5344CB8AC3E}">
        <p14:creationId xmlns:p14="http://schemas.microsoft.com/office/powerpoint/2010/main" val="35374674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965CED49-1735-4D75-A552-220CEABEC6A7}" type="datetimeFigureOut">
              <a:rPr lang="en-CA" smtClean="0"/>
              <a:t>13/06/2016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D1302945-65AE-40C4-9E36-F5524CBD4D58}" type="slidenum">
              <a:rPr lang="en-CA" smtClean="0"/>
              <a:t>‹#›</a:t>
            </a:fld>
            <a:endParaRPr lang="en-CA"/>
          </a:p>
        </p:txBody>
      </p:sp>
    </p:spTree>
    <p:extLst>
      <p:ext uri="{BB962C8B-B14F-4D97-AF65-F5344CB8AC3E}">
        <p14:creationId xmlns:p14="http://schemas.microsoft.com/office/powerpoint/2010/main" val="290036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CA"/>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65CED49-1735-4D75-A552-220CEABEC6A7}" type="datetimeFigureOut">
              <a:rPr lang="en-CA" smtClean="0"/>
              <a:t>13/06/2016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D1302945-65AE-40C4-9E36-F5524CBD4D58}" type="slidenum">
              <a:rPr lang="en-CA" smtClean="0"/>
              <a:t>‹#›</a:t>
            </a:fld>
            <a:endParaRPr lang="en-CA"/>
          </a:p>
        </p:txBody>
      </p:sp>
    </p:spTree>
    <p:extLst>
      <p:ext uri="{BB962C8B-B14F-4D97-AF65-F5344CB8AC3E}">
        <p14:creationId xmlns:p14="http://schemas.microsoft.com/office/powerpoint/2010/main" val="24797319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965CED49-1735-4D75-A552-220CEABEC6A7}" type="datetimeFigureOut">
              <a:rPr lang="en-CA" smtClean="0"/>
              <a:t>13/06/2016</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D1302945-65AE-40C4-9E36-F5524CBD4D58}" type="slidenum">
              <a:rPr lang="en-CA" smtClean="0"/>
              <a:t>‹#›</a:t>
            </a:fld>
            <a:endParaRPr lang="en-CA"/>
          </a:p>
        </p:txBody>
      </p:sp>
    </p:spTree>
    <p:extLst>
      <p:ext uri="{BB962C8B-B14F-4D97-AF65-F5344CB8AC3E}">
        <p14:creationId xmlns:p14="http://schemas.microsoft.com/office/powerpoint/2010/main" val="40347045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CA"/>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965CED49-1735-4D75-A552-220CEABEC6A7}" type="datetimeFigureOut">
              <a:rPr lang="en-CA" smtClean="0"/>
              <a:t>13/06/2016</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D1302945-65AE-40C4-9E36-F5524CBD4D58}" type="slidenum">
              <a:rPr lang="en-CA" smtClean="0"/>
              <a:t>‹#›</a:t>
            </a:fld>
            <a:endParaRPr lang="en-CA"/>
          </a:p>
        </p:txBody>
      </p:sp>
    </p:spTree>
    <p:extLst>
      <p:ext uri="{BB962C8B-B14F-4D97-AF65-F5344CB8AC3E}">
        <p14:creationId xmlns:p14="http://schemas.microsoft.com/office/powerpoint/2010/main" val="1419670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965CED49-1735-4D75-A552-220CEABEC6A7}" type="datetimeFigureOut">
              <a:rPr lang="en-CA" smtClean="0"/>
              <a:t>13/06/2016</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D1302945-65AE-40C4-9E36-F5524CBD4D58}" type="slidenum">
              <a:rPr lang="en-CA" smtClean="0"/>
              <a:t>‹#›</a:t>
            </a:fld>
            <a:endParaRPr lang="en-CA"/>
          </a:p>
        </p:txBody>
      </p:sp>
    </p:spTree>
    <p:extLst>
      <p:ext uri="{BB962C8B-B14F-4D97-AF65-F5344CB8AC3E}">
        <p14:creationId xmlns:p14="http://schemas.microsoft.com/office/powerpoint/2010/main" val="13876426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5CED49-1735-4D75-A552-220CEABEC6A7}" type="datetimeFigureOut">
              <a:rPr lang="en-CA" smtClean="0"/>
              <a:t>13/06/2016</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D1302945-65AE-40C4-9E36-F5524CBD4D58}" type="slidenum">
              <a:rPr lang="en-CA" smtClean="0"/>
              <a:t>‹#›</a:t>
            </a:fld>
            <a:endParaRPr lang="en-CA"/>
          </a:p>
        </p:txBody>
      </p:sp>
    </p:spTree>
    <p:extLst>
      <p:ext uri="{BB962C8B-B14F-4D97-AF65-F5344CB8AC3E}">
        <p14:creationId xmlns:p14="http://schemas.microsoft.com/office/powerpoint/2010/main" val="6477941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CA"/>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65CED49-1735-4D75-A552-220CEABEC6A7}" type="datetimeFigureOut">
              <a:rPr lang="en-CA" smtClean="0"/>
              <a:t>13/06/2016</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D1302945-65AE-40C4-9E36-F5524CBD4D58}" type="slidenum">
              <a:rPr lang="en-CA" smtClean="0"/>
              <a:t>‹#›</a:t>
            </a:fld>
            <a:endParaRPr lang="en-CA"/>
          </a:p>
        </p:txBody>
      </p:sp>
    </p:spTree>
    <p:extLst>
      <p:ext uri="{BB962C8B-B14F-4D97-AF65-F5344CB8AC3E}">
        <p14:creationId xmlns:p14="http://schemas.microsoft.com/office/powerpoint/2010/main" val="12856204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CA"/>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65CED49-1735-4D75-A552-220CEABEC6A7}" type="datetimeFigureOut">
              <a:rPr lang="en-CA" smtClean="0"/>
              <a:t>13/06/2016</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D1302945-65AE-40C4-9E36-F5524CBD4D58}" type="slidenum">
              <a:rPr lang="en-CA" smtClean="0"/>
              <a:t>‹#›</a:t>
            </a:fld>
            <a:endParaRPr lang="en-CA"/>
          </a:p>
        </p:txBody>
      </p:sp>
    </p:spTree>
    <p:extLst>
      <p:ext uri="{BB962C8B-B14F-4D97-AF65-F5344CB8AC3E}">
        <p14:creationId xmlns:p14="http://schemas.microsoft.com/office/powerpoint/2010/main" val="1147653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5CED49-1735-4D75-A552-220CEABEC6A7}" type="datetimeFigureOut">
              <a:rPr lang="en-CA" smtClean="0"/>
              <a:t>13/06/2016</a:t>
            </a:fld>
            <a:endParaRPr lang="en-CA"/>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302945-65AE-40C4-9E36-F5524CBD4D58}" type="slidenum">
              <a:rPr lang="en-CA" smtClean="0"/>
              <a:t>‹#›</a:t>
            </a:fld>
            <a:endParaRPr lang="en-CA"/>
          </a:p>
        </p:txBody>
      </p:sp>
    </p:spTree>
    <p:extLst>
      <p:ext uri="{BB962C8B-B14F-4D97-AF65-F5344CB8AC3E}">
        <p14:creationId xmlns:p14="http://schemas.microsoft.com/office/powerpoint/2010/main" val="39436849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Rot="1" noChangeArrowheads="1"/>
          </p:cNvSpPr>
          <p:nvPr>
            <p:ph type="ctrTitle"/>
          </p:nvPr>
        </p:nvSpPr>
        <p:spPr/>
        <p:txBody>
          <a:bodyPr/>
          <a:lstStyle/>
          <a:p>
            <a:pPr eaLnBrk="1" hangingPunct="1"/>
            <a:r>
              <a:rPr lang="en-US" altLang="en-US" smtClean="0"/>
              <a:t>World Geography 3202</a:t>
            </a:r>
          </a:p>
        </p:txBody>
      </p:sp>
      <p:sp>
        <p:nvSpPr>
          <p:cNvPr id="2051" name="Rectangle 3"/>
          <p:cNvSpPr>
            <a:spLocks noGrp="1" noRot="1" noChangeArrowheads="1"/>
          </p:cNvSpPr>
          <p:nvPr>
            <p:ph type="subTitle" idx="1"/>
          </p:nvPr>
        </p:nvSpPr>
        <p:spPr/>
        <p:txBody>
          <a:bodyPr rtlCol="0">
            <a:normAutofit/>
          </a:bodyPr>
          <a:lstStyle/>
          <a:p>
            <a:pPr>
              <a:defRPr/>
            </a:pPr>
            <a:r>
              <a:rPr lang="en-US" smtClean="0"/>
              <a:t>Unit 2</a:t>
            </a:r>
          </a:p>
          <a:p>
            <a:pPr>
              <a:defRPr/>
            </a:pPr>
            <a:r>
              <a:rPr lang="en-US" smtClean="0"/>
              <a:t>Climate Patterns</a:t>
            </a:r>
          </a:p>
        </p:txBody>
      </p:sp>
    </p:spTree>
    <p:extLst>
      <p:ext uri="{BB962C8B-B14F-4D97-AF65-F5344CB8AC3E}">
        <p14:creationId xmlns:p14="http://schemas.microsoft.com/office/powerpoint/2010/main" val="276555737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Rot="1" noChangeArrowheads="1"/>
          </p:cNvSpPr>
          <p:nvPr>
            <p:ph type="title"/>
          </p:nvPr>
        </p:nvSpPr>
        <p:spPr/>
        <p:txBody>
          <a:bodyPr/>
          <a:lstStyle/>
          <a:p>
            <a:pPr eaLnBrk="1" hangingPunct="1"/>
            <a:r>
              <a:rPr lang="en-US" altLang="en-US" smtClean="0"/>
              <a:t>Introduction</a:t>
            </a:r>
          </a:p>
        </p:txBody>
      </p:sp>
      <p:sp>
        <p:nvSpPr>
          <p:cNvPr id="7171" name="Rectangle 3"/>
          <p:cNvSpPr>
            <a:spLocks noGrp="1" noRot="1" noChangeArrowheads="1"/>
          </p:cNvSpPr>
          <p:nvPr>
            <p:ph idx="1"/>
          </p:nvPr>
        </p:nvSpPr>
        <p:spPr/>
        <p:txBody>
          <a:bodyPr/>
          <a:lstStyle/>
          <a:p>
            <a:pPr eaLnBrk="1" hangingPunct="1"/>
            <a:r>
              <a:rPr lang="en-US" altLang="en-US" smtClean="0"/>
              <a:t>In this unit, we will examine some of the basic forces that produce our weather and climate, how they produce climate patterns on the earth’s surface, and relate to human activity.</a:t>
            </a:r>
          </a:p>
          <a:p>
            <a:pPr eaLnBrk="1" hangingPunct="1"/>
            <a:r>
              <a:rPr lang="en-US" altLang="en-US" smtClean="0"/>
              <a:t>These patterns are strongly affected by the distribution of landforms and water forms.</a:t>
            </a:r>
          </a:p>
          <a:p>
            <a:pPr eaLnBrk="1" hangingPunct="1"/>
            <a:endParaRPr lang="en-US" altLang="en-US" smtClean="0"/>
          </a:p>
        </p:txBody>
      </p:sp>
    </p:spTree>
    <p:extLst>
      <p:ext uri="{BB962C8B-B14F-4D97-AF65-F5344CB8AC3E}">
        <p14:creationId xmlns:p14="http://schemas.microsoft.com/office/powerpoint/2010/main" val="229008349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eaLnBrk="1" hangingPunct="1"/>
            <a:r>
              <a:rPr lang="en-US" altLang="en-US" smtClean="0"/>
              <a:t>Weather Vs. Climate</a:t>
            </a:r>
          </a:p>
        </p:txBody>
      </p:sp>
      <p:sp>
        <p:nvSpPr>
          <p:cNvPr id="8195" name="Content Placeholder 2"/>
          <p:cNvSpPr>
            <a:spLocks noGrp="1"/>
          </p:cNvSpPr>
          <p:nvPr>
            <p:ph idx="1"/>
          </p:nvPr>
        </p:nvSpPr>
        <p:spPr/>
        <p:txBody>
          <a:bodyPr/>
          <a:lstStyle/>
          <a:p>
            <a:pPr eaLnBrk="1" hangingPunct="1"/>
            <a:r>
              <a:rPr lang="en-US" altLang="en-US" smtClean="0"/>
              <a:t>Weather is a measurement of daily atmospheric conditions</a:t>
            </a:r>
          </a:p>
          <a:p>
            <a:pPr eaLnBrk="1" hangingPunct="1"/>
            <a:r>
              <a:rPr lang="en-US" altLang="en-US" smtClean="0"/>
              <a:t>Climate is a measure of weather over an extended period of time, usually considered to be a season.</a:t>
            </a:r>
          </a:p>
        </p:txBody>
      </p:sp>
    </p:spTree>
    <p:extLst>
      <p:ext uri="{BB962C8B-B14F-4D97-AF65-F5344CB8AC3E}">
        <p14:creationId xmlns:p14="http://schemas.microsoft.com/office/powerpoint/2010/main" val="360231805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Rot="1" noChangeArrowheads="1"/>
          </p:cNvSpPr>
          <p:nvPr>
            <p:ph type="title"/>
          </p:nvPr>
        </p:nvSpPr>
        <p:spPr/>
        <p:txBody>
          <a:bodyPr/>
          <a:lstStyle/>
          <a:p>
            <a:pPr eaLnBrk="1" hangingPunct="1"/>
            <a:r>
              <a:rPr lang="en-US" altLang="en-US" sz="4000"/>
              <a:t>Weather and Climate:  The earth, itself</a:t>
            </a:r>
          </a:p>
        </p:txBody>
      </p:sp>
      <p:sp>
        <p:nvSpPr>
          <p:cNvPr id="9219" name="Rectangle 3"/>
          <p:cNvSpPr>
            <a:spLocks noGrp="1" noRot="1" noChangeArrowheads="1"/>
          </p:cNvSpPr>
          <p:nvPr>
            <p:ph idx="1"/>
          </p:nvPr>
        </p:nvSpPr>
        <p:spPr/>
        <p:txBody>
          <a:bodyPr/>
          <a:lstStyle/>
          <a:p>
            <a:pPr eaLnBrk="1" hangingPunct="1">
              <a:lnSpc>
                <a:spcPct val="90000"/>
              </a:lnSpc>
            </a:pPr>
            <a:r>
              <a:rPr lang="en-US" altLang="en-US"/>
              <a:t>The earth’s movement in space causes the occurrence of day and night. </a:t>
            </a:r>
          </a:p>
          <a:p>
            <a:pPr eaLnBrk="1" hangingPunct="1">
              <a:lnSpc>
                <a:spcPct val="90000"/>
              </a:lnSpc>
            </a:pPr>
            <a:r>
              <a:rPr lang="en-US" altLang="en-US"/>
              <a:t>It also causes the conditions related to the seasons.</a:t>
            </a:r>
          </a:p>
          <a:p>
            <a:pPr eaLnBrk="1" hangingPunct="1">
              <a:lnSpc>
                <a:spcPct val="90000"/>
              </a:lnSpc>
            </a:pPr>
            <a:r>
              <a:rPr lang="en-US" altLang="en-US"/>
              <a:t>When we refer to the </a:t>
            </a:r>
            <a:r>
              <a:rPr lang="en-US" altLang="en-US" b="1"/>
              <a:t>rotation</a:t>
            </a:r>
            <a:r>
              <a:rPr lang="en-US" altLang="en-US"/>
              <a:t> of the earth, we are referring to the 24 hour period it takes the earth to complete one full “spin” in orbit around the sun.  </a:t>
            </a:r>
          </a:p>
          <a:p>
            <a:pPr lvl="1" eaLnBrk="1" hangingPunct="1">
              <a:lnSpc>
                <a:spcPct val="90000"/>
              </a:lnSpc>
            </a:pPr>
            <a:r>
              <a:rPr lang="en-US" altLang="en-US"/>
              <a:t>It is this 24 hour “spin” that causes the periods of day and night, as the sun shines only on the half of the earth that is pointed toward the sun.</a:t>
            </a:r>
          </a:p>
        </p:txBody>
      </p:sp>
    </p:spTree>
    <p:extLst>
      <p:ext uri="{BB962C8B-B14F-4D97-AF65-F5344CB8AC3E}">
        <p14:creationId xmlns:p14="http://schemas.microsoft.com/office/powerpoint/2010/main" val="403071863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Rot="1" noChangeArrowheads="1"/>
          </p:cNvSpPr>
          <p:nvPr>
            <p:ph type="title"/>
          </p:nvPr>
        </p:nvSpPr>
        <p:spPr/>
        <p:txBody>
          <a:bodyPr/>
          <a:lstStyle/>
          <a:p>
            <a:pPr eaLnBrk="1" hangingPunct="1"/>
            <a:r>
              <a:rPr lang="en-US" altLang="en-US" sz="4000"/>
              <a:t>Weather and Climate:  The earth, itself</a:t>
            </a:r>
          </a:p>
        </p:txBody>
      </p:sp>
      <p:sp>
        <p:nvSpPr>
          <p:cNvPr id="10243" name="Rectangle 3"/>
          <p:cNvSpPr>
            <a:spLocks noGrp="1" noRot="1" noChangeArrowheads="1"/>
          </p:cNvSpPr>
          <p:nvPr>
            <p:ph idx="1"/>
          </p:nvPr>
        </p:nvSpPr>
        <p:spPr/>
        <p:txBody>
          <a:bodyPr/>
          <a:lstStyle/>
          <a:p>
            <a:pPr eaLnBrk="1" hangingPunct="1"/>
            <a:r>
              <a:rPr lang="en-US" altLang="en-US" smtClean="0"/>
              <a:t>When we refer to the earth’s </a:t>
            </a:r>
            <a:r>
              <a:rPr lang="en-US" altLang="en-US" b="1" smtClean="0"/>
              <a:t>revolution</a:t>
            </a:r>
            <a:r>
              <a:rPr lang="en-US" altLang="en-US" smtClean="0"/>
              <a:t>, we are referring to the approximately 365 days that it takes the earth to revolve on it’s orbit around the sun.</a:t>
            </a:r>
          </a:p>
          <a:p>
            <a:pPr lvl="1" eaLnBrk="1" hangingPunct="1"/>
            <a:r>
              <a:rPr lang="en-US" altLang="en-US" smtClean="0"/>
              <a:t>This revolution is responsible for the seasons, as the portions of the earth that are more directly or less directly exposed to the sun’s rays will correspondingly experience different seasons. </a:t>
            </a:r>
          </a:p>
        </p:txBody>
      </p:sp>
    </p:spTree>
    <p:extLst>
      <p:ext uri="{BB962C8B-B14F-4D97-AF65-F5344CB8AC3E}">
        <p14:creationId xmlns:p14="http://schemas.microsoft.com/office/powerpoint/2010/main" val="126718009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Rot="1" noChangeArrowheads="1"/>
          </p:cNvSpPr>
          <p:nvPr>
            <p:ph type="title"/>
          </p:nvPr>
        </p:nvSpPr>
        <p:spPr>
          <a:xfrm>
            <a:off x="1825625" y="228600"/>
            <a:ext cx="8510588" cy="654050"/>
          </a:xfrm>
        </p:spPr>
        <p:txBody>
          <a:bodyPr rtlCol="0">
            <a:normAutofit/>
          </a:bodyPr>
          <a:lstStyle/>
          <a:p>
            <a:pPr>
              <a:defRPr/>
            </a:pPr>
            <a:r>
              <a:rPr lang="en-US" sz="4000"/>
              <a:t>Weather and Climate:  The earth, itself</a:t>
            </a:r>
          </a:p>
        </p:txBody>
      </p:sp>
      <p:pic>
        <p:nvPicPr>
          <p:cNvPr id="11267" name="Picture 4" descr="4-2 Revolution And Axis"/>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524000" y="1143001"/>
            <a:ext cx="9144000" cy="3903663"/>
          </a:xfrm>
          <a:noFill/>
        </p:spPr>
      </p:pic>
      <p:sp>
        <p:nvSpPr>
          <p:cNvPr id="11268" name="Text Box 6"/>
          <p:cNvSpPr txBox="1">
            <a:spLocks noChangeArrowheads="1"/>
          </p:cNvSpPr>
          <p:nvPr/>
        </p:nvSpPr>
        <p:spPr bwMode="auto">
          <a:xfrm>
            <a:off x="1524000" y="5105401"/>
            <a:ext cx="9144000" cy="160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1800">
                <a:latin typeface="Arial" panose="020B0604020202020204" pitchFamily="34" charset="0"/>
              </a:rPr>
              <a:t>Equinox:  Refers to the period in the year when day and night are equal (12 hours long).  This occurs twice a year, in March and September.  </a:t>
            </a:r>
          </a:p>
          <a:p>
            <a:pPr eaLnBrk="1" hangingPunct="1">
              <a:spcBef>
                <a:spcPct val="50000"/>
              </a:spcBef>
              <a:buFontTx/>
              <a:buNone/>
            </a:pPr>
            <a:r>
              <a:rPr lang="en-US" altLang="en-US" sz="1800">
                <a:latin typeface="Arial" panose="020B0604020202020204" pitchFamily="34" charset="0"/>
              </a:rPr>
              <a:t>Solstice:  Refers to the period in the year when daylight is longest (or daylight is shortest) depending on the hemisphere:  This occurs twice a year, in June and December </a:t>
            </a:r>
          </a:p>
        </p:txBody>
      </p:sp>
    </p:spTree>
    <p:extLst>
      <p:ext uri="{BB962C8B-B14F-4D97-AF65-F5344CB8AC3E}">
        <p14:creationId xmlns:p14="http://schemas.microsoft.com/office/powerpoint/2010/main" val="82158540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7" name="Rectangle 5"/>
          <p:cNvSpPr>
            <a:spLocks noGrp="1" noRot="1" noChangeArrowheads="1"/>
          </p:cNvSpPr>
          <p:nvPr>
            <p:ph type="title"/>
          </p:nvPr>
        </p:nvSpPr>
        <p:spPr>
          <a:xfrm>
            <a:off x="1825625" y="228600"/>
            <a:ext cx="8510588" cy="565150"/>
          </a:xfrm>
        </p:spPr>
        <p:txBody>
          <a:bodyPr rtlCol="0">
            <a:normAutofit fontScale="90000"/>
          </a:bodyPr>
          <a:lstStyle/>
          <a:p>
            <a:pPr>
              <a:defRPr/>
            </a:pPr>
            <a:r>
              <a:rPr lang="en-US" sz="4000"/>
              <a:t>Solar Intensity</a:t>
            </a:r>
          </a:p>
        </p:txBody>
      </p:sp>
      <p:pic>
        <p:nvPicPr>
          <p:cNvPr id="12291" name="Picture 4" descr="4-3 Solar Intensity"/>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752600" y="762001"/>
            <a:ext cx="8915400" cy="3616325"/>
          </a:xfrm>
          <a:noFill/>
        </p:spPr>
      </p:pic>
      <p:sp>
        <p:nvSpPr>
          <p:cNvPr id="12292" name="Text Box 7"/>
          <p:cNvSpPr txBox="1">
            <a:spLocks noChangeArrowheads="1"/>
          </p:cNvSpPr>
          <p:nvPr/>
        </p:nvSpPr>
        <p:spPr bwMode="auto">
          <a:xfrm>
            <a:off x="1905000" y="4191000"/>
            <a:ext cx="8305800" cy="2492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400">
                <a:latin typeface="Arial" panose="020B0604020202020204" pitchFamily="34" charset="0"/>
              </a:rPr>
              <a:t>The diagram above attempts to illustrate how the sun’s rays are dispersed as they strike the earth.  The more direct the rays are, the more intense, and hence, more heat they give off.</a:t>
            </a:r>
          </a:p>
          <a:p>
            <a:pPr eaLnBrk="1" hangingPunct="1">
              <a:spcBef>
                <a:spcPct val="50000"/>
              </a:spcBef>
              <a:buFontTx/>
              <a:buNone/>
            </a:pPr>
            <a:r>
              <a:rPr lang="en-US" altLang="en-US" sz="2400">
                <a:latin typeface="Arial" panose="020B0604020202020204" pitchFamily="34" charset="0"/>
              </a:rPr>
              <a:t>Where are temperatures generally going to be the warmest on the earth?  Why?</a:t>
            </a:r>
          </a:p>
        </p:txBody>
      </p:sp>
    </p:spTree>
    <p:extLst>
      <p:ext uri="{BB962C8B-B14F-4D97-AF65-F5344CB8AC3E}">
        <p14:creationId xmlns:p14="http://schemas.microsoft.com/office/powerpoint/2010/main" val="221861433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Rot="1" noChangeArrowheads="1"/>
          </p:cNvSpPr>
          <p:nvPr>
            <p:ph type="title"/>
          </p:nvPr>
        </p:nvSpPr>
        <p:spPr/>
        <p:txBody>
          <a:bodyPr/>
          <a:lstStyle/>
          <a:p>
            <a:pPr eaLnBrk="1" hangingPunct="1"/>
            <a:r>
              <a:rPr lang="en-US" altLang="en-US" smtClean="0"/>
              <a:t>Solar Intensity</a:t>
            </a:r>
          </a:p>
        </p:txBody>
      </p:sp>
      <p:sp>
        <p:nvSpPr>
          <p:cNvPr id="13315" name="Rectangle 3"/>
          <p:cNvSpPr>
            <a:spLocks noGrp="1" noRot="1" noChangeArrowheads="1"/>
          </p:cNvSpPr>
          <p:nvPr>
            <p:ph idx="1"/>
          </p:nvPr>
        </p:nvSpPr>
        <p:spPr/>
        <p:txBody>
          <a:bodyPr/>
          <a:lstStyle/>
          <a:p>
            <a:pPr eaLnBrk="1" hangingPunct="1"/>
            <a:r>
              <a:rPr lang="en-US" altLang="en-US" smtClean="0"/>
              <a:t>temperatures </a:t>
            </a:r>
            <a:r>
              <a:rPr lang="en-US" altLang="en-US" i="1" smtClean="0"/>
              <a:t>tend </a:t>
            </a:r>
            <a:r>
              <a:rPr lang="en-US" altLang="en-US" smtClean="0"/>
              <a:t>to decrease from low to high latitudes. </a:t>
            </a:r>
          </a:p>
          <a:p>
            <a:pPr eaLnBrk="1" hangingPunct="1"/>
            <a:r>
              <a:rPr lang="en-US" altLang="en-US" smtClean="0"/>
              <a:t>Where might there be an exception to this rule at the equator (ie: There </a:t>
            </a:r>
            <a:r>
              <a:rPr lang="en-US" altLang="en-US" b="1" smtClean="0"/>
              <a:t>Are</a:t>
            </a:r>
            <a:r>
              <a:rPr lang="en-US" altLang="en-US" smtClean="0"/>
              <a:t> places at the equator that are extremely cold).</a:t>
            </a:r>
          </a:p>
        </p:txBody>
      </p:sp>
    </p:spTree>
    <p:extLst>
      <p:ext uri="{BB962C8B-B14F-4D97-AF65-F5344CB8AC3E}">
        <p14:creationId xmlns:p14="http://schemas.microsoft.com/office/powerpoint/2010/main" val="272446299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5"/>
          <p:cNvSpPr>
            <a:spLocks noGrp="1" noRot="1" noChangeArrowheads="1"/>
          </p:cNvSpPr>
          <p:nvPr>
            <p:ph type="title"/>
          </p:nvPr>
        </p:nvSpPr>
        <p:spPr>
          <a:xfrm>
            <a:off x="1981200" y="0"/>
            <a:ext cx="8229600" cy="838200"/>
          </a:xfrm>
        </p:spPr>
        <p:txBody>
          <a:bodyPr/>
          <a:lstStyle/>
          <a:p>
            <a:pPr eaLnBrk="1" hangingPunct="1"/>
            <a:r>
              <a:rPr lang="en-US" altLang="en-US" smtClean="0"/>
              <a:t>Solar inputs and outputs</a:t>
            </a:r>
          </a:p>
        </p:txBody>
      </p:sp>
      <p:pic>
        <p:nvPicPr>
          <p:cNvPr id="14339" name="Picture 4" descr="4-4 Solar Inputs Outputs"/>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905000" y="722313"/>
            <a:ext cx="8534400" cy="4983162"/>
          </a:xfrm>
          <a:noFill/>
        </p:spPr>
      </p:pic>
      <p:sp>
        <p:nvSpPr>
          <p:cNvPr id="14340" name="Text Box 7"/>
          <p:cNvSpPr txBox="1">
            <a:spLocks noChangeArrowheads="1"/>
          </p:cNvSpPr>
          <p:nvPr/>
        </p:nvSpPr>
        <p:spPr bwMode="auto">
          <a:xfrm>
            <a:off x="1981200" y="5715001"/>
            <a:ext cx="8382000" cy="77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1800">
                <a:latin typeface="Arial" panose="020B0604020202020204" pitchFamily="34" charset="0"/>
              </a:rPr>
              <a:t>How cloud cover influences the range of temperatures from day to night. </a:t>
            </a:r>
          </a:p>
          <a:p>
            <a:pPr eaLnBrk="1" hangingPunct="1">
              <a:spcBef>
                <a:spcPct val="50000"/>
              </a:spcBef>
              <a:buFontTx/>
              <a:buNone/>
            </a:pPr>
            <a:r>
              <a:rPr lang="en-US" altLang="en-US" sz="1800">
                <a:latin typeface="Arial" panose="020B0604020202020204" pitchFamily="34" charset="0"/>
              </a:rPr>
              <a:t>How the greenhouse effect moderates climates. </a:t>
            </a:r>
          </a:p>
        </p:txBody>
      </p:sp>
    </p:spTree>
    <p:extLst>
      <p:ext uri="{BB962C8B-B14F-4D97-AF65-F5344CB8AC3E}">
        <p14:creationId xmlns:p14="http://schemas.microsoft.com/office/powerpoint/2010/main" val="372131666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TotalTime>
  <Words>450</Words>
  <Application>Microsoft Office PowerPoint</Application>
  <PresentationFormat>Widescreen</PresentationFormat>
  <Paragraphs>29</Paragraphs>
  <Slides>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Calibri Light</vt:lpstr>
      <vt:lpstr>Office Theme</vt:lpstr>
      <vt:lpstr>World Geography 3202</vt:lpstr>
      <vt:lpstr>Introduction</vt:lpstr>
      <vt:lpstr>Weather Vs. Climate</vt:lpstr>
      <vt:lpstr>Weather and Climate:  The earth, itself</vt:lpstr>
      <vt:lpstr>Weather and Climate:  The earth, itself</vt:lpstr>
      <vt:lpstr>Weather and Climate:  The earth, itself</vt:lpstr>
      <vt:lpstr>Solar Intensity</vt:lpstr>
      <vt:lpstr>Solar Intensity</vt:lpstr>
      <vt:lpstr>Solar inputs and outputs</vt:lpstr>
    </vt:vector>
  </TitlesOfParts>
  <Company>Newfoundland and Labrador English School District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World Geography 3202</dc:title>
  <dc:creator>Mike Lee</dc:creator>
  <cp:lastModifiedBy>Mike Lee</cp:lastModifiedBy>
  <cp:revision>1</cp:revision>
  <dcterms:created xsi:type="dcterms:W3CDTF">2016-06-13T12:37:43Z</dcterms:created>
  <dcterms:modified xsi:type="dcterms:W3CDTF">2016-06-13T12:40:19Z</dcterms:modified>
</cp:coreProperties>
</file>