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76" d="100"/>
          <a:sy n="76" d="100"/>
        </p:scale>
        <p:origin x="126" y="82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2.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C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B83F12EF-3559-4447-A31E-7AB818296FE2}" type="datetimeFigureOut">
              <a:rPr lang="en-CA" smtClean="0"/>
              <a:t>13/06/2016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CAE387D-06E2-4287-AD00-94A079176851}" type="slidenum">
              <a:rPr lang="en-CA" smtClean="0"/>
              <a:t>‹#›</a:t>
            </a:fld>
            <a:endParaRPr lang="en-CA"/>
          </a:p>
        </p:txBody>
      </p:sp>
    </p:spTree>
    <p:extLst>
      <p:ext uri="{BB962C8B-B14F-4D97-AF65-F5344CB8AC3E}">
        <p14:creationId xmlns:p14="http://schemas.microsoft.com/office/powerpoint/2010/main" val="101279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B83F12EF-3559-4447-A31E-7AB818296FE2}" type="datetimeFigureOut">
              <a:rPr lang="en-CA" smtClean="0"/>
              <a:t>13/06/2016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CAE387D-06E2-4287-AD00-94A079176851}" type="slidenum">
              <a:rPr lang="en-CA" smtClean="0"/>
              <a:t>‹#›</a:t>
            </a:fld>
            <a:endParaRPr lang="en-CA"/>
          </a:p>
        </p:txBody>
      </p:sp>
    </p:spTree>
    <p:extLst>
      <p:ext uri="{BB962C8B-B14F-4D97-AF65-F5344CB8AC3E}">
        <p14:creationId xmlns:p14="http://schemas.microsoft.com/office/powerpoint/2010/main" val="21816437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B83F12EF-3559-4447-A31E-7AB818296FE2}" type="datetimeFigureOut">
              <a:rPr lang="en-CA" smtClean="0"/>
              <a:t>13/06/2016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CAE387D-06E2-4287-AD00-94A079176851}" type="slidenum">
              <a:rPr lang="en-CA" smtClean="0"/>
              <a:t>‹#›</a:t>
            </a:fld>
            <a:endParaRPr lang="en-CA"/>
          </a:p>
        </p:txBody>
      </p:sp>
    </p:spTree>
    <p:extLst>
      <p:ext uri="{BB962C8B-B14F-4D97-AF65-F5344CB8AC3E}">
        <p14:creationId xmlns:p14="http://schemas.microsoft.com/office/powerpoint/2010/main" val="24660188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02167" y="228601"/>
            <a:ext cx="11347451" cy="1325563"/>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02168" y="1676401"/>
            <a:ext cx="5592233" cy="44227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1" y="1676401"/>
            <a:ext cx="5592233" cy="44227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06400" y="6245225"/>
            <a:ext cx="3048000" cy="476250"/>
          </a:xfrm>
        </p:spPr>
        <p:txBody>
          <a:bodyPr/>
          <a:lstStyle>
            <a:lvl1pPr>
              <a:defRPr/>
            </a:lvl1pPr>
          </a:lstStyle>
          <a:p>
            <a:pPr>
              <a:defRPr/>
            </a:pPr>
            <a:endParaRPr lang="en-CA"/>
          </a:p>
        </p:txBody>
      </p:sp>
      <p:sp>
        <p:nvSpPr>
          <p:cNvPr id="6" name="Footer Placeholder 5"/>
          <p:cNvSpPr>
            <a:spLocks noGrp="1"/>
          </p:cNvSpPr>
          <p:nvPr>
            <p:ph type="ftr" sz="quarter" idx="11"/>
          </p:nvPr>
        </p:nvSpPr>
        <p:spPr>
          <a:xfrm>
            <a:off x="4165600" y="6245225"/>
            <a:ext cx="3860800" cy="476250"/>
          </a:xfrm>
        </p:spPr>
        <p:txBody>
          <a:bodyPr/>
          <a:lstStyle>
            <a:lvl1pPr>
              <a:defRPr/>
            </a:lvl1pPr>
          </a:lstStyle>
          <a:p>
            <a:pPr>
              <a:defRPr/>
            </a:pPr>
            <a:endParaRPr lang="en-CA"/>
          </a:p>
        </p:txBody>
      </p:sp>
      <p:sp>
        <p:nvSpPr>
          <p:cNvPr id="7" name="Slide Number Placeholder 6"/>
          <p:cNvSpPr>
            <a:spLocks noGrp="1"/>
          </p:cNvSpPr>
          <p:nvPr>
            <p:ph type="sldNum" sz="quarter" idx="12"/>
          </p:nvPr>
        </p:nvSpPr>
        <p:spPr>
          <a:xfrm>
            <a:off x="8737600" y="6245225"/>
            <a:ext cx="3048000" cy="476250"/>
          </a:xfrm>
        </p:spPr>
        <p:txBody>
          <a:bodyPr/>
          <a:lstStyle>
            <a:lvl1pPr>
              <a:defRPr smtClean="0"/>
            </a:lvl1pPr>
          </a:lstStyle>
          <a:p>
            <a:pPr>
              <a:defRPr/>
            </a:pPr>
            <a:fld id="{C79A12C9-2781-4CDC-AFA6-7C6C619B1E52}" type="slidenum">
              <a:rPr lang="en-CA" altLang="en-US"/>
              <a:pPr>
                <a:defRPr/>
              </a:pPr>
              <a:t>‹#›</a:t>
            </a:fld>
            <a:endParaRPr lang="en-CA" altLang="en-US"/>
          </a:p>
        </p:txBody>
      </p:sp>
    </p:spTree>
    <p:extLst>
      <p:ext uri="{BB962C8B-B14F-4D97-AF65-F5344CB8AC3E}">
        <p14:creationId xmlns:p14="http://schemas.microsoft.com/office/powerpoint/2010/main" val="3585261742"/>
      </p:ext>
    </p:extLst>
  </p:cSld>
  <p:clrMapOvr>
    <a:masterClrMapping/>
  </p:clrMapOvr>
  <p:transition>
    <p:push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B83F12EF-3559-4447-A31E-7AB818296FE2}" type="datetimeFigureOut">
              <a:rPr lang="en-CA" smtClean="0"/>
              <a:t>13/06/2016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CAE387D-06E2-4287-AD00-94A079176851}" type="slidenum">
              <a:rPr lang="en-CA" smtClean="0"/>
              <a:t>‹#›</a:t>
            </a:fld>
            <a:endParaRPr lang="en-CA"/>
          </a:p>
        </p:txBody>
      </p:sp>
    </p:spTree>
    <p:extLst>
      <p:ext uri="{BB962C8B-B14F-4D97-AF65-F5344CB8AC3E}">
        <p14:creationId xmlns:p14="http://schemas.microsoft.com/office/powerpoint/2010/main" val="24269455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C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83F12EF-3559-4447-A31E-7AB818296FE2}" type="datetimeFigureOut">
              <a:rPr lang="en-CA" smtClean="0"/>
              <a:t>13/06/2016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CAE387D-06E2-4287-AD00-94A079176851}" type="slidenum">
              <a:rPr lang="en-CA" smtClean="0"/>
              <a:t>‹#›</a:t>
            </a:fld>
            <a:endParaRPr lang="en-CA"/>
          </a:p>
        </p:txBody>
      </p:sp>
    </p:spTree>
    <p:extLst>
      <p:ext uri="{BB962C8B-B14F-4D97-AF65-F5344CB8AC3E}">
        <p14:creationId xmlns:p14="http://schemas.microsoft.com/office/powerpoint/2010/main" val="26805750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B83F12EF-3559-4447-A31E-7AB818296FE2}" type="datetimeFigureOut">
              <a:rPr lang="en-CA" smtClean="0"/>
              <a:t>13/06/2016</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5CAE387D-06E2-4287-AD00-94A079176851}" type="slidenum">
              <a:rPr lang="en-CA" smtClean="0"/>
              <a:t>‹#›</a:t>
            </a:fld>
            <a:endParaRPr lang="en-CA"/>
          </a:p>
        </p:txBody>
      </p:sp>
    </p:spTree>
    <p:extLst>
      <p:ext uri="{BB962C8B-B14F-4D97-AF65-F5344CB8AC3E}">
        <p14:creationId xmlns:p14="http://schemas.microsoft.com/office/powerpoint/2010/main" val="3378227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C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B83F12EF-3559-4447-A31E-7AB818296FE2}" type="datetimeFigureOut">
              <a:rPr lang="en-CA" smtClean="0"/>
              <a:t>13/06/2016</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5CAE387D-06E2-4287-AD00-94A079176851}" type="slidenum">
              <a:rPr lang="en-CA" smtClean="0"/>
              <a:t>‹#›</a:t>
            </a:fld>
            <a:endParaRPr lang="en-CA"/>
          </a:p>
        </p:txBody>
      </p:sp>
    </p:spTree>
    <p:extLst>
      <p:ext uri="{BB962C8B-B14F-4D97-AF65-F5344CB8AC3E}">
        <p14:creationId xmlns:p14="http://schemas.microsoft.com/office/powerpoint/2010/main" val="9659793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B83F12EF-3559-4447-A31E-7AB818296FE2}" type="datetimeFigureOut">
              <a:rPr lang="en-CA" smtClean="0"/>
              <a:t>13/06/2016</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5CAE387D-06E2-4287-AD00-94A079176851}" type="slidenum">
              <a:rPr lang="en-CA" smtClean="0"/>
              <a:t>‹#›</a:t>
            </a:fld>
            <a:endParaRPr lang="en-CA"/>
          </a:p>
        </p:txBody>
      </p:sp>
    </p:spTree>
    <p:extLst>
      <p:ext uri="{BB962C8B-B14F-4D97-AF65-F5344CB8AC3E}">
        <p14:creationId xmlns:p14="http://schemas.microsoft.com/office/powerpoint/2010/main" val="4764873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3F12EF-3559-4447-A31E-7AB818296FE2}" type="datetimeFigureOut">
              <a:rPr lang="en-CA" smtClean="0"/>
              <a:t>13/06/2016</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5CAE387D-06E2-4287-AD00-94A079176851}" type="slidenum">
              <a:rPr lang="en-CA" smtClean="0"/>
              <a:t>‹#›</a:t>
            </a:fld>
            <a:endParaRPr lang="en-CA"/>
          </a:p>
        </p:txBody>
      </p:sp>
    </p:spTree>
    <p:extLst>
      <p:ext uri="{BB962C8B-B14F-4D97-AF65-F5344CB8AC3E}">
        <p14:creationId xmlns:p14="http://schemas.microsoft.com/office/powerpoint/2010/main" val="30322793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C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83F12EF-3559-4447-A31E-7AB818296FE2}" type="datetimeFigureOut">
              <a:rPr lang="en-CA" smtClean="0"/>
              <a:t>13/06/2016</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5CAE387D-06E2-4287-AD00-94A079176851}" type="slidenum">
              <a:rPr lang="en-CA" smtClean="0"/>
              <a:t>‹#›</a:t>
            </a:fld>
            <a:endParaRPr lang="en-CA"/>
          </a:p>
        </p:txBody>
      </p:sp>
    </p:spTree>
    <p:extLst>
      <p:ext uri="{BB962C8B-B14F-4D97-AF65-F5344CB8AC3E}">
        <p14:creationId xmlns:p14="http://schemas.microsoft.com/office/powerpoint/2010/main" val="19864566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C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83F12EF-3559-4447-A31E-7AB818296FE2}" type="datetimeFigureOut">
              <a:rPr lang="en-CA" smtClean="0"/>
              <a:t>13/06/2016</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5CAE387D-06E2-4287-AD00-94A079176851}" type="slidenum">
              <a:rPr lang="en-CA" smtClean="0"/>
              <a:t>‹#›</a:t>
            </a:fld>
            <a:endParaRPr lang="en-CA"/>
          </a:p>
        </p:txBody>
      </p:sp>
    </p:spTree>
    <p:extLst>
      <p:ext uri="{BB962C8B-B14F-4D97-AF65-F5344CB8AC3E}">
        <p14:creationId xmlns:p14="http://schemas.microsoft.com/office/powerpoint/2010/main" val="27633811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3F12EF-3559-4447-A31E-7AB818296FE2}" type="datetimeFigureOut">
              <a:rPr lang="en-CA" smtClean="0"/>
              <a:t>13/06/2016</a:t>
            </a:fld>
            <a:endParaRPr lang="en-C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CAE387D-06E2-4287-AD00-94A079176851}" type="slidenum">
              <a:rPr lang="en-CA" smtClean="0"/>
              <a:t>‹#›</a:t>
            </a:fld>
            <a:endParaRPr lang="en-CA"/>
          </a:p>
        </p:txBody>
      </p:sp>
    </p:spTree>
    <p:extLst>
      <p:ext uri="{BB962C8B-B14F-4D97-AF65-F5344CB8AC3E}">
        <p14:creationId xmlns:p14="http://schemas.microsoft.com/office/powerpoint/2010/main" val="25256867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Gh)/wwhlpr/convection.rxml?hret=/guides/mtr/fw/sea/htg.rxml"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aa032199.htm" TargetMode="External"/><Relationship Id="rId2" Type="http://schemas.openxmlformats.org/officeDocument/2006/relationships/slideLayout" Target="../slideLayouts/slideLayout12.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2.xml"/><Relationship Id="rId1" Type="http://schemas.openxmlformats.org/officeDocument/2006/relationships/vmlDrawing" Target="../drawings/vmlDrawing2.vml"/><Relationship Id="rId4" Type="http://schemas.openxmlformats.org/officeDocument/2006/relationships/image" Target="../media/image1.wmf"/></Relationships>
</file>

<file path=ppt/slides/_rels/slide4.xml.rels><?xml version="1.0" encoding="UTF-8" standalone="yes"?>
<Relationships xmlns="http://schemas.openxmlformats.org/package/2006/relationships"><Relationship Id="rId3" Type="http://schemas.openxmlformats.org/officeDocument/2006/relationships/hyperlink" Target="/(Gh)/wwhlpr/air_masses.rxml?hret=/guides/mtr/af/frnts/home.rxml" TargetMode="External"/><Relationship Id="rId2" Type="http://schemas.openxmlformats.org/officeDocument/2006/relationships/slideLayout" Target="../slideLayouts/slideLayout12.xml"/><Relationship Id="rId1" Type="http://schemas.openxmlformats.org/officeDocument/2006/relationships/vmlDrawing" Target="../drawings/vmlDrawing3.vml"/><Relationship Id="rId5" Type="http://schemas.openxmlformats.org/officeDocument/2006/relationships/image" Target="../media/image2.wmf"/><Relationship Id="rId4" Type="http://schemas.openxmlformats.org/officeDocument/2006/relationships/oleObject" Target="../embeddings/oleObject3.bin"/></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Gh)/wwhlpr/pressure_gradient.rxml?hret=/guides/mtr/fw/crls.rxml"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Gh)/wwhlpr/low_pressure_center.rxml?hret=/guides/mtr/fw/crls.rxml" TargetMode="External"/><Relationship Id="rId2" Type="http://schemas.openxmlformats.org/officeDocument/2006/relationships/hyperlink" Target="/(Gh)/wwhlpr/anticyclone.rxml?hret=/guides/mtr/fw/crls.rxml" TargetMode="Externa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Gh)/wwhlpr/constant_pressure_surface.rxml?hret=/guides/mtr/fw/sea/htg.rxm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Rot="1" noChangeArrowheads="1"/>
          </p:cNvSpPr>
          <p:nvPr>
            <p:ph type="ctrTitle"/>
          </p:nvPr>
        </p:nvSpPr>
        <p:spPr/>
        <p:txBody>
          <a:bodyPr/>
          <a:lstStyle/>
          <a:p>
            <a:pPr eaLnBrk="1" hangingPunct="1"/>
            <a:r>
              <a:rPr lang="en-US" altLang="en-US" smtClean="0"/>
              <a:t>World Geography 3202</a:t>
            </a:r>
          </a:p>
        </p:txBody>
      </p:sp>
      <p:sp>
        <p:nvSpPr>
          <p:cNvPr id="2051" name="Rectangle 3"/>
          <p:cNvSpPr>
            <a:spLocks noGrp="1" noRot="1" noChangeArrowheads="1"/>
          </p:cNvSpPr>
          <p:nvPr>
            <p:ph type="subTitle" idx="1"/>
          </p:nvPr>
        </p:nvSpPr>
        <p:spPr/>
        <p:txBody>
          <a:bodyPr rtlCol="0">
            <a:normAutofit/>
          </a:bodyPr>
          <a:lstStyle/>
          <a:p>
            <a:pPr>
              <a:defRPr/>
            </a:pPr>
            <a:r>
              <a:rPr lang="en-US" smtClean="0"/>
              <a:t>Unit 2</a:t>
            </a:r>
          </a:p>
          <a:p>
            <a:pPr>
              <a:defRPr/>
            </a:pPr>
            <a:r>
              <a:rPr lang="en-US" smtClean="0"/>
              <a:t>Climate Patterns</a:t>
            </a:r>
          </a:p>
        </p:txBody>
      </p:sp>
    </p:spTree>
    <p:extLst>
      <p:ext uri="{BB962C8B-B14F-4D97-AF65-F5344CB8AC3E}">
        <p14:creationId xmlns:p14="http://schemas.microsoft.com/office/powerpoint/2010/main" val="326971560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3"/>
          <p:cNvSpPr>
            <a:spLocks noGrp="1" noRot="1" noChangeArrowheads="1"/>
          </p:cNvSpPr>
          <p:nvPr>
            <p:ph idx="1"/>
          </p:nvPr>
        </p:nvSpPr>
        <p:spPr>
          <a:xfrm>
            <a:off x="1981200" y="304801"/>
            <a:ext cx="8229600" cy="5821363"/>
          </a:xfrm>
        </p:spPr>
        <p:txBody>
          <a:bodyPr/>
          <a:lstStyle/>
          <a:p>
            <a:pPr eaLnBrk="1" hangingPunct="1"/>
            <a:r>
              <a:rPr lang="en-US" altLang="en-US" smtClean="0"/>
              <a:t>A few hours later, the sun's energy begins to warm the land more rapidly than the water. </a:t>
            </a:r>
          </a:p>
          <a:p>
            <a:pPr eaLnBrk="1" hangingPunct="1"/>
            <a:r>
              <a:rPr lang="en-US" altLang="en-US" smtClean="0"/>
              <a:t>By later in the day, the temperature of the land increases while the temperature of the water remains relatively constant. </a:t>
            </a:r>
          </a:p>
          <a:p>
            <a:pPr eaLnBrk="1" hangingPunct="1"/>
            <a:r>
              <a:rPr lang="en-US" altLang="en-US" smtClean="0"/>
              <a:t>This occurs because water, especially large bodies of water like a lake or ocean, are able to absorb more energy than land without warming.</a:t>
            </a:r>
          </a:p>
        </p:txBody>
      </p:sp>
    </p:spTree>
    <p:extLst>
      <p:ext uri="{BB962C8B-B14F-4D97-AF65-F5344CB8AC3E}">
        <p14:creationId xmlns:p14="http://schemas.microsoft.com/office/powerpoint/2010/main" val="81030713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p:cNvSpPr>
            <a:spLocks noGrp="1" noRot="1" noChangeArrowheads="1"/>
          </p:cNvSpPr>
          <p:nvPr>
            <p:ph idx="1"/>
          </p:nvPr>
        </p:nvSpPr>
        <p:spPr>
          <a:xfrm>
            <a:off x="1981200" y="2332038"/>
            <a:ext cx="8229600" cy="4525962"/>
          </a:xfrm>
        </p:spPr>
        <p:txBody>
          <a:bodyPr/>
          <a:lstStyle/>
          <a:p>
            <a:pPr eaLnBrk="1" hangingPunct="1">
              <a:lnSpc>
                <a:spcPct val="90000"/>
              </a:lnSpc>
            </a:pPr>
            <a:r>
              <a:rPr lang="en-US" altLang="en-US" sz="2400"/>
              <a:t>It is important to remember that the air is not heated directly from above by the sun. In fact, most of the incoming solar energy actually passes right through the atmosphere. However, as the land absorbs this energy, heat is radiated back into the atmosphere (from the earth), warming the overlying air. Some of this heat is transported to higher levels in the atmosphere through </a:t>
            </a:r>
            <a:r>
              <a:rPr lang="en-US" altLang="en-US" sz="2400" u="sng">
                <a:solidFill>
                  <a:srgbClr val="0000FF"/>
                </a:solidFill>
                <a:hlinkClick r:id="rId2" action="ppaction://hlinkfile"/>
              </a:rPr>
              <a:t>convection</a:t>
            </a:r>
            <a:r>
              <a:rPr lang="en-US" altLang="en-US" sz="2400"/>
              <a:t>. </a:t>
            </a:r>
          </a:p>
          <a:p>
            <a:pPr eaLnBrk="1" hangingPunct="1">
              <a:lnSpc>
                <a:spcPct val="90000"/>
              </a:lnSpc>
            </a:pPr>
            <a:r>
              <a:rPr lang="en-US" altLang="en-US" sz="2400"/>
              <a:t>On the other hand, since the temperature of the water remains relatively constant throughout the day, the air over the water is not heated from below (as over land), resulting in lower air temperatures over the water.</a:t>
            </a:r>
          </a:p>
        </p:txBody>
      </p:sp>
      <p:pic>
        <p:nvPicPr>
          <p:cNvPr id="24579"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19400" y="0"/>
            <a:ext cx="60960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862564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rrowheads="1"/>
          </p:cNvSpPr>
          <p:nvPr>
            <p:ph type="title"/>
          </p:nvPr>
        </p:nvSpPr>
        <p:spPr>
          <a:xfrm>
            <a:off x="1981200" y="0"/>
            <a:ext cx="8229600" cy="914400"/>
          </a:xfrm>
        </p:spPr>
        <p:txBody>
          <a:bodyPr>
            <a:normAutofit fontScale="90000"/>
          </a:bodyPr>
          <a:lstStyle/>
          <a:p>
            <a:pPr eaLnBrk="1" hangingPunct="1"/>
            <a:r>
              <a:rPr lang="en-US" altLang="en-US" sz="3600" b="1" i="1"/>
              <a:t>Land Breezes</a:t>
            </a:r>
            <a:r>
              <a:rPr lang="en-US" altLang="en-US" sz="3600" i="1"/>
              <a:t> </a:t>
            </a:r>
            <a:br>
              <a:rPr lang="en-US" altLang="en-US" sz="3600" i="1"/>
            </a:br>
            <a:r>
              <a:rPr lang="en-US" altLang="en-US" sz="3600" i="1"/>
              <a:t>begin with the cooling of low-level air</a:t>
            </a:r>
          </a:p>
        </p:txBody>
      </p:sp>
      <p:sp>
        <p:nvSpPr>
          <p:cNvPr id="25603" name="Rectangle 3"/>
          <p:cNvSpPr>
            <a:spLocks noGrp="1" noRot="1" noChangeArrowheads="1"/>
          </p:cNvSpPr>
          <p:nvPr>
            <p:ph idx="1"/>
          </p:nvPr>
        </p:nvSpPr>
        <p:spPr>
          <a:xfrm>
            <a:off x="1524000" y="2514600"/>
            <a:ext cx="9144000" cy="4343400"/>
          </a:xfrm>
        </p:spPr>
        <p:txBody>
          <a:bodyPr/>
          <a:lstStyle/>
          <a:p>
            <a:pPr eaLnBrk="1" hangingPunct="1">
              <a:lnSpc>
                <a:spcPct val="90000"/>
              </a:lnSpc>
            </a:pPr>
            <a:r>
              <a:rPr lang="en-US" altLang="en-US"/>
              <a:t>On clear, calm evenings, temperature differences between a body of water and neighboring land produce a cool wind that blows offshore. This wind is called a "land breeze". Land breezes are strongest along the immediate coastline but weaken considerably further inland. </a:t>
            </a:r>
          </a:p>
          <a:p>
            <a:pPr algn="ctr" eaLnBrk="1" hangingPunct="1">
              <a:lnSpc>
                <a:spcPct val="90000"/>
              </a:lnSpc>
            </a:pPr>
            <a:r>
              <a:rPr lang="en-US" altLang="en-US"/>
              <a:t>Land-breeze circulations can occur at any time of year, but are most common during the fall and winter seasons when water temperatures are still fairly warm and nights are cool. </a:t>
            </a:r>
          </a:p>
          <a:p>
            <a:pPr eaLnBrk="1" hangingPunct="1">
              <a:lnSpc>
                <a:spcPct val="90000"/>
              </a:lnSpc>
            </a:pPr>
            <a:endParaRPr lang="en-US" altLang="en-US"/>
          </a:p>
        </p:txBody>
      </p:sp>
      <p:pic>
        <p:nvPicPr>
          <p:cNvPr id="2560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38400" y="1066800"/>
            <a:ext cx="76200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0196153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3"/>
          <p:cNvSpPr>
            <a:spLocks noGrp="1" noRot="1" noChangeArrowheads="1"/>
          </p:cNvSpPr>
          <p:nvPr>
            <p:ph idx="1"/>
          </p:nvPr>
        </p:nvSpPr>
        <p:spPr>
          <a:xfrm>
            <a:off x="1981200" y="4572000"/>
            <a:ext cx="8229600" cy="2133600"/>
          </a:xfrm>
        </p:spPr>
        <p:txBody>
          <a:bodyPr/>
          <a:lstStyle/>
          <a:p>
            <a:pPr eaLnBrk="1" hangingPunct="1"/>
            <a:r>
              <a:rPr lang="en-US" altLang="en-US" smtClean="0"/>
              <a:t>On clear and calm evenings, the earth's surface cools by radiating (giving off) heat back into space, and this results in a cooling of the immediately overlying air. </a:t>
            </a:r>
          </a:p>
          <a:p>
            <a:pPr eaLnBrk="1" hangingPunct="1"/>
            <a:endParaRPr lang="en-US" altLang="en-US" smtClean="0"/>
          </a:p>
        </p:txBody>
      </p:sp>
      <p:pic>
        <p:nvPicPr>
          <p:cNvPr id="26627"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52600" y="228600"/>
            <a:ext cx="8534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1380522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3"/>
          <p:cNvSpPr>
            <a:spLocks noGrp="1" noRot="1" noChangeArrowheads="1"/>
          </p:cNvSpPr>
          <p:nvPr>
            <p:ph idx="1"/>
          </p:nvPr>
        </p:nvSpPr>
        <p:spPr>
          <a:xfrm>
            <a:off x="1825625" y="4133851"/>
            <a:ext cx="8540750" cy="1965325"/>
          </a:xfrm>
        </p:spPr>
        <p:txBody>
          <a:bodyPr/>
          <a:lstStyle/>
          <a:p>
            <a:pPr eaLnBrk="1" hangingPunct="1"/>
            <a:r>
              <a:rPr lang="en-US" altLang="en-US"/>
              <a:t>Since the air over land cools more rapidly than the air over water, a temperature difference is established, with cooler air present over land and relatively warmer air located over water. </a:t>
            </a:r>
          </a:p>
          <a:p>
            <a:pPr eaLnBrk="1" hangingPunct="1"/>
            <a:endParaRPr lang="en-US" altLang="en-US"/>
          </a:p>
        </p:txBody>
      </p:sp>
      <p:pic>
        <p:nvPicPr>
          <p:cNvPr id="27651"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5000" y="0"/>
            <a:ext cx="8458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1137783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Rot="1" noChangeArrowheads="1"/>
          </p:cNvSpPr>
          <p:nvPr>
            <p:ph type="title"/>
          </p:nvPr>
        </p:nvSpPr>
        <p:spPr/>
        <p:txBody>
          <a:bodyPr/>
          <a:lstStyle/>
          <a:p>
            <a:pPr eaLnBrk="1" hangingPunct="1"/>
            <a:r>
              <a:rPr lang="en-US" altLang="en-US" sz="4000"/>
              <a:t>The cause of winds and</a:t>
            </a:r>
            <a:br>
              <a:rPr lang="en-US" altLang="en-US" sz="4000"/>
            </a:br>
            <a:r>
              <a:rPr lang="en-US" altLang="en-US" sz="4000"/>
              <a:t>how winds affect climate </a:t>
            </a:r>
          </a:p>
        </p:txBody>
      </p:sp>
      <p:sp>
        <p:nvSpPr>
          <p:cNvPr id="15363" name="Rectangle 3"/>
          <p:cNvSpPr>
            <a:spLocks noGrp="1" noRot="1" noChangeArrowheads="1"/>
          </p:cNvSpPr>
          <p:nvPr>
            <p:ph type="body" sz="half" idx="1"/>
          </p:nvPr>
        </p:nvSpPr>
        <p:spPr>
          <a:xfrm>
            <a:off x="1981200" y="1600200"/>
            <a:ext cx="8686800" cy="1524000"/>
          </a:xfrm>
        </p:spPr>
        <p:txBody>
          <a:bodyPr/>
          <a:lstStyle/>
          <a:p>
            <a:pPr>
              <a:spcBef>
                <a:spcPts val="500"/>
              </a:spcBef>
              <a:spcAft>
                <a:spcPts val="500"/>
              </a:spcAft>
            </a:pPr>
            <a:r>
              <a:rPr lang="en-US" altLang="en-US"/>
              <a:t>Wind is the result of air movement over the Earth. </a:t>
            </a:r>
          </a:p>
          <a:p>
            <a:pPr>
              <a:spcBef>
                <a:spcPts val="500"/>
              </a:spcBef>
              <a:spcAft>
                <a:spcPts val="500"/>
              </a:spcAft>
            </a:pPr>
            <a:r>
              <a:rPr lang="en-US" altLang="en-US"/>
              <a:t>Air moves as a result of </a:t>
            </a:r>
            <a:r>
              <a:rPr lang="en-US" altLang="en-US" u="sng">
                <a:solidFill>
                  <a:srgbClr val="0000FF"/>
                </a:solidFill>
                <a:hlinkClick r:id="rId3" action="ppaction://hlinkfile"/>
              </a:rPr>
              <a:t>pressure systems</a:t>
            </a:r>
            <a:r>
              <a:rPr lang="en-US" altLang="en-US"/>
              <a:t> from areas of </a:t>
            </a:r>
            <a:r>
              <a:rPr lang="en-US" altLang="en-US" b="1"/>
              <a:t>high pressure</a:t>
            </a:r>
            <a:r>
              <a:rPr lang="en-US" altLang="en-US"/>
              <a:t> to areas of </a:t>
            </a:r>
            <a:r>
              <a:rPr lang="en-US" altLang="en-US" b="1"/>
              <a:t>low pressure</a:t>
            </a:r>
            <a:r>
              <a:rPr lang="en-US" altLang="en-US"/>
              <a:t>. </a:t>
            </a:r>
          </a:p>
          <a:p>
            <a:pPr eaLnBrk="1" hangingPunct="1">
              <a:lnSpc>
                <a:spcPct val="90000"/>
              </a:lnSpc>
            </a:pPr>
            <a:endParaRPr lang="en-US" altLang="en-US"/>
          </a:p>
        </p:txBody>
      </p:sp>
      <p:graphicFrame>
        <p:nvGraphicFramePr>
          <p:cNvPr id="15364" name="Object 4"/>
          <p:cNvGraphicFramePr>
            <a:graphicFrameLocks noChangeAspect="1"/>
          </p:cNvGraphicFramePr>
          <p:nvPr>
            <p:ph sz="half" idx="2"/>
          </p:nvPr>
        </p:nvGraphicFramePr>
        <p:xfrm>
          <a:off x="2743200" y="3017838"/>
          <a:ext cx="6172200" cy="3611562"/>
        </p:xfrm>
        <a:graphic>
          <a:graphicData uri="http://schemas.openxmlformats.org/presentationml/2006/ole">
            <mc:AlternateContent xmlns:mc="http://schemas.openxmlformats.org/markup-compatibility/2006">
              <mc:Choice xmlns:v="urn:schemas-microsoft-com:vml" Requires="v">
                <p:oleObj spid="_x0000_s1026" name="Document" r:id="rId4" imgW="4753356" imgH="2781300" progId="Word.Document.8">
                  <p:embed/>
                </p:oleObj>
              </mc:Choice>
              <mc:Fallback>
                <p:oleObj name="Document" r:id="rId4" imgW="4753356" imgH="2781300" progId="Word.Documen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43200" y="3017838"/>
                        <a:ext cx="6172200" cy="3611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249175131"/>
      </p:ext>
    </p:extLst>
  </p:cSld>
  <p:clrMapOvr>
    <a:masterClrMapping/>
  </p:clrMapOvr>
  <p:transition>
    <p:push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rrowheads="1"/>
          </p:cNvSpPr>
          <p:nvPr>
            <p:ph type="title"/>
          </p:nvPr>
        </p:nvSpPr>
        <p:spPr>
          <a:xfrm>
            <a:off x="1981200" y="0"/>
            <a:ext cx="8229600" cy="838200"/>
          </a:xfrm>
        </p:spPr>
        <p:txBody>
          <a:bodyPr/>
          <a:lstStyle/>
          <a:p>
            <a:pPr eaLnBrk="1" hangingPunct="1"/>
            <a:r>
              <a:rPr lang="en-US" altLang="en-US" smtClean="0"/>
              <a:t>Reasons for Pressure Variance</a:t>
            </a:r>
          </a:p>
        </p:txBody>
      </p:sp>
      <p:sp>
        <p:nvSpPr>
          <p:cNvPr id="16387" name="Rectangle 3"/>
          <p:cNvSpPr>
            <a:spLocks noGrp="1" noRot="1" noChangeArrowheads="1"/>
          </p:cNvSpPr>
          <p:nvPr>
            <p:ph type="body" sz="half" idx="1"/>
          </p:nvPr>
        </p:nvSpPr>
        <p:spPr>
          <a:xfrm>
            <a:off x="1524000" y="838200"/>
            <a:ext cx="9144000" cy="3276600"/>
          </a:xfrm>
        </p:spPr>
        <p:txBody>
          <a:bodyPr/>
          <a:lstStyle/>
          <a:p>
            <a:pPr eaLnBrk="1" hangingPunct="1">
              <a:lnSpc>
                <a:spcPct val="90000"/>
              </a:lnSpc>
            </a:pPr>
            <a:r>
              <a:rPr lang="en-US" altLang="en-US" sz="2000"/>
              <a:t>1) The Earth rotates. As it rotates, it drags the atmosphere around with it causing the air to mix with the higher level atmosphere resulting in turbulence and pressure systems.</a:t>
            </a:r>
          </a:p>
          <a:p>
            <a:pPr>
              <a:spcBef>
                <a:spcPts val="500"/>
              </a:spcBef>
              <a:spcAft>
                <a:spcPts val="500"/>
              </a:spcAft>
            </a:pPr>
            <a:r>
              <a:rPr lang="en-US" altLang="en-US" sz="2000"/>
              <a:t>2) The sun heats. The heating of air around the Earth varies by latitude and time of day. </a:t>
            </a:r>
          </a:p>
          <a:p>
            <a:pPr lvl="1">
              <a:spcAft>
                <a:spcPts val="500"/>
              </a:spcAft>
            </a:pPr>
            <a:r>
              <a:rPr lang="en-US" altLang="en-US" sz="1800"/>
              <a:t>At the equator, for instance, large amounts of sun warm the air causing it to rise. </a:t>
            </a:r>
          </a:p>
          <a:p>
            <a:pPr lvl="1">
              <a:spcAft>
                <a:spcPts val="500"/>
              </a:spcAft>
            </a:pPr>
            <a:r>
              <a:rPr lang="en-US" altLang="en-US" sz="1800"/>
              <a:t>Conversely, the more acute angles of sunlight over the polar regions spread the rays over a greater area resulting in less warming of the air. </a:t>
            </a:r>
          </a:p>
          <a:p>
            <a:pPr lvl="1">
              <a:spcAft>
                <a:spcPts val="500"/>
              </a:spcAft>
            </a:pPr>
            <a:r>
              <a:rPr lang="en-US" altLang="en-US" sz="1800"/>
              <a:t>The resulting effect is that the air over the poles is more dense than the air over the equator.  </a:t>
            </a:r>
          </a:p>
          <a:p>
            <a:pPr eaLnBrk="1" hangingPunct="1">
              <a:lnSpc>
                <a:spcPct val="90000"/>
              </a:lnSpc>
            </a:pPr>
            <a:endParaRPr lang="en-US" altLang="en-US" sz="2000"/>
          </a:p>
        </p:txBody>
      </p:sp>
      <p:graphicFrame>
        <p:nvGraphicFramePr>
          <p:cNvPr id="16388" name="Object 4"/>
          <p:cNvGraphicFramePr>
            <a:graphicFrameLocks noChangeAspect="1"/>
          </p:cNvGraphicFramePr>
          <p:nvPr>
            <p:ph sz="half" idx="2"/>
          </p:nvPr>
        </p:nvGraphicFramePr>
        <p:xfrm>
          <a:off x="4038600" y="3657601"/>
          <a:ext cx="5410200" cy="3165475"/>
        </p:xfrm>
        <a:graphic>
          <a:graphicData uri="http://schemas.openxmlformats.org/presentationml/2006/ole">
            <mc:AlternateContent xmlns:mc="http://schemas.openxmlformats.org/markup-compatibility/2006">
              <mc:Choice xmlns:v="urn:schemas-microsoft-com:vml" Requires="v">
                <p:oleObj spid="_x0000_s2050" name="Document" r:id="rId3" imgW="4753356" imgH="2781300" progId="Word.Document.8">
                  <p:embed/>
                </p:oleObj>
              </mc:Choice>
              <mc:Fallback>
                <p:oleObj name="Document" r:id="rId3" imgW="4753356" imgH="2781300" progId="Word.Documen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38600" y="3657601"/>
                        <a:ext cx="5410200" cy="3165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283020049"/>
      </p:ext>
    </p:extLst>
  </p:cSld>
  <p:clrMapOvr>
    <a:masterClrMapping/>
  </p:clrMapOvr>
  <p:transition>
    <p:push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Rot="1" noChangeArrowheads="1"/>
          </p:cNvSpPr>
          <p:nvPr>
            <p:ph type="title"/>
          </p:nvPr>
        </p:nvSpPr>
        <p:spPr>
          <a:xfrm>
            <a:off x="1981200" y="0"/>
            <a:ext cx="8229600" cy="609600"/>
          </a:xfrm>
        </p:spPr>
        <p:txBody>
          <a:bodyPr>
            <a:normAutofit fontScale="90000"/>
          </a:bodyPr>
          <a:lstStyle/>
          <a:p>
            <a:pPr eaLnBrk="1" hangingPunct="1"/>
            <a:r>
              <a:rPr lang="en-US" altLang="en-US" sz="4000" b="1"/>
              <a:t>Air Masses and fronts</a:t>
            </a:r>
          </a:p>
        </p:txBody>
      </p:sp>
      <p:sp>
        <p:nvSpPr>
          <p:cNvPr id="17411" name="Rectangle 3"/>
          <p:cNvSpPr>
            <a:spLocks noGrp="1" noRot="1" noChangeArrowheads="1"/>
          </p:cNvSpPr>
          <p:nvPr>
            <p:ph type="body" sz="half" idx="1"/>
          </p:nvPr>
        </p:nvSpPr>
        <p:spPr>
          <a:xfrm>
            <a:off x="1524000" y="609600"/>
            <a:ext cx="9144000" cy="3581400"/>
          </a:xfrm>
        </p:spPr>
        <p:txBody>
          <a:bodyPr/>
          <a:lstStyle/>
          <a:p>
            <a:pPr eaLnBrk="1" hangingPunct="1"/>
            <a:r>
              <a:rPr lang="en-US" altLang="en-US"/>
              <a:t>An air mass is a large body of air that has similar temperature and moisture properties throughout. </a:t>
            </a:r>
          </a:p>
          <a:p>
            <a:pPr>
              <a:spcBef>
                <a:spcPts val="500"/>
              </a:spcBef>
              <a:spcAft>
                <a:spcPts val="500"/>
              </a:spcAft>
            </a:pPr>
            <a:r>
              <a:rPr lang="en-US" altLang="en-US"/>
              <a:t>A front is defined as the transition zone between two </a:t>
            </a:r>
            <a:r>
              <a:rPr lang="en-US" altLang="en-US" u="sng">
                <a:solidFill>
                  <a:srgbClr val="0000FF"/>
                </a:solidFill>
                <a:hlinkClick r:id="rId3" action="ppaction://hlinkfile"/>
              </a:rPr>
              <a:t>air masses</a:t>
            </a:r>
            <a:r>
              <a:rPr lang="en-US" altLang="en-US"/>
              <a:t> of different density. </a:t>
            </a:r>
          </a:p>
          <a:p>
            <a:pPr lvl="1">
              <a:spcAft>
                <a:spcPts val="500"/>
              </a:spcAft>
            </a:pPr>
            <a:r>
              <a:rPr lang="en-US" altLang="en-US"/>
              <a:t>Fronts extend not only in the horizontal direction, but in the vertical as well. Therefore, when referring to the frontal surface (or frontal zone), we referring to both the horizontal and vertical components of the front.</a:t>
            </a:r>
          </a:p>
          <a:p>
            <a:pPr eaLnBrk="1" hangingPunct="1"/>
            <a:endParaRPr lang="en-US" altLang="en-US"/>
          </a:p>
        </p:txBody>
      </p:sp>
      <p:graphicFrame>
        <p:nvGraphicFramePr>
          <p:cNvPr id="17412" name="Object 4"/>
          <p:cNvGraphicFramePr>
            <a:graphicFrameLocks noChangeAspect="1"/>
          </p:cNvGraphicFramePr>
          <p:nvPr>
            <p:ph sz="half" idx="2"/>
          </p:nvPr>
        </p:nvGraphicFramePr>
        <p:xfrm>
          <a:off x="1754189" y="4090988"/>
          <a:ext cx="8683625" cy="2767012"/>
        </p:xfrm>
        <a:graphic>
          <a:graphicData uri="http://schemas.openxmlformats.org/presentationml/2006/ole">
            <mc:AlternateContent xmlns:mc="http://schemas.openxmlformats.org/markup-compatibility/2006">
              <mc:Choice xmlns:v="urn:schemas-microsoft-com:vml" Requires="v">
                <p:oleObj spid="_x0000_s3074" name="Document" r:id="rId4" imgW="3886200" imgH="1239012" progId="Word.Document.8">
                  <p:embed/>
                </p:oleObj>
              </mc:Choice>
              <mc:Fallback>
                <p:oleObj name="Document" r:id="rId4" imgW="3886200" imgH="1239012" progId="Word.Documen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54189" y="4090988"/>
                        <a:ext cx="8683625" cy="2767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3934346043"/>
      </p:ext>
    </p:extLst>
  </p:cSld>
  <p:clrMapOvr>
    <a:masterClrMapping/>
  </p:clrMapOvr>
  <p:transition>
    <p:push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Rot="1" noChangeArrowheads="1"/>
          </p:cNvSpPr>
          <p:nvPr>
            <p:ph type="title"/>
          </p:nvPr>
        </p:nvSpPr>
        <p:spPr>
          <a:xfrm>
            <a:off x="1981200" y="0"/>
            <a:ext cx="8229600" cy="685800"/>
          </a:xfrm>
        </p:spPr>
        <p:txBody>
          <a:bodyPr/>
          <a:lstStyle/>
          <a:p>
            <a:pPr eaLnBrk="1" hangingPunct="1"/>
            <a:r>
              <a:rPr lang="en-US" altLang="en-US" sz="4000"/>
              <a:t>Prevailing winds. </a:t>
            </a:r>
          </a:p>
        </p:txBody>
      </p:sp>
      <p:pic>
        <p:nvPicPr>
          <p:cNvPr id="18435" name="Picture 4" descr="4-12 Prevailing Winds For January July"/>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4865688" y="685800"/>
            <a:ext cx="5802312" cy="6172200"/>
          </a:xfrm>
          <a:noFill/>
        </p:spPr>
      </p:pic>
      <p:sp>
        <p:nvSpPr>
          <p:cNvPr id="18436" name="Text Box 6"/>
          <p:cNvSpPr txBox="1">
            <a:spLocks noChangeArrowheads="1"/>
          </p:cNvSpPr>
          <p:nvPr/>
        </p:nvSpPr>
        <p:spPr bwMode="auto">
          <a:xfrm>
            <a:off x="1752600" y="914401"/>
            <a:ext cx="2819400" cy="5173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US" altLang="en-US" sz="1800">
                <a:latin typeface="Arial" panose="020B0604020202020204" pitchFamily="34" charset="0"/>
              </a:rPr>
              <a:t>Prevailing winds are the general patters of </a:t>
            </a:r>
            <a:r>
              <a:rPr lang="en-US" altLang="en-US" sz="1800" b="1">
                <a:latin typeface="Arial" panose="020B0604020202020204" pitchFamily="34" charset="0"/>
              </a:rPr>
              <a:t>convection currents </a:t>
            </a:r>
            <a:r>
              <a:rPr lang="en-US" altLang="en-US" sz="1800">
                <a:latin typeface="Arial" panose="020B0604020202020204" pitchFamily="34" charset="0"/>
              </a:rPr>
              <a:t>rising from the equator towards the poles and back again.</a:t>
            </a:r>
          </a:p>
          <a:p>
            <a:pPr eaLnBrk="1" hangingPunct="1">
              <a:spcBef>
                <a:spcPct val="50000"/>
              </a:spcBef>
              <a:buFontTx/>
              <a:buNone/>
            </a:pPr>
            <a:r>
              <a:rPr lang="en-US" altLang="en-US" sz="1800">
                <a:latin typeface="Arial" panose="020B0604020202020204" pitchFamily="34" charset="0"/>
              </a:rPr>
              <a:t>The actual course of our prevailing winds is described in the illustration on the right.  The reason our winds follow such a pattern is related to several factors, including the rotation of the earth, variations in the earth’s surface and variations in the earth’s revolution</a:t>
            </a:r>
          </a:p>
        </p:txBody>
      </p:sp>
    </p:spTree>
    <p:extLst>
      <p:ext uri="{BB962C8B-B14F-4D97-AF65-F5344CB8AC3E}">
        <p14:creationId xmlns:p14="http://schemas.microsoft.com/office/powerpoint/2010/main" val="184948075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Rot="1" noChangeArrowheads="1"/>
          </p:cNvSpPr>
          <p:nvPr>
            <p:ph type="title"/>
          </p:nvPr>
        </p:nvSpPr>
        <p:spPr>
          <a:xfrm>
            <a:off x="1825625" y="228600"/>
            <a:ext cx="8510588" cy="388938"/>
          </a:xfrm>
        </p:spPr>
        <p:txBody>
          <a:bodyPr>
            <a:normAutofit fontScale="90000"/>
          </a:bodyPr>
          <a:lstStyle/>
          <a:p>
            <a:pPr eaLnBrk="1" hangingPunct="1"/>
            <a:r>
              <a:rPr lang="en-US" altLang="en-US" b="1" i="1" smtClean="0"/>
              <a:t>Coriolis Force</a:t>
            </a:r>
          </a:p>
        </p:txBody>
      </p:sp>
      <p:sp>
        <p:nvSpPr>
          <p:cNvPr id="19459" name="Rectangle 3"/>
          <p:cNvSpPr>
            <a:spLocks noGrp="1" noRot="1" noChangeArrowheads="1"/>
          </p:cNvSpPr>
          <p:nvPr>
            <p:ph idx="1"/>
          </p:nvPr>
        </p:nvSpPr>
        <p:spPr>
          <a:xfrm>
            <a:off x="1981200" y="990600"/>
            <a:ext cx="8229600" cy="3048000"/>
          </a:xfrm>
        </p:spPr>
        <p:txBody>
          <a:bodyPr/>
          <a:lstStyle/>
          <a:p>
            <a:pPr eaLnBrk="1" hangingPunct="1"/>
            <a:r>
              <a:rPr lang="en-US" altLang="en-US" smtClean="0"/>
              <a:t>Once air has been set in motion by the </a:t>
            </a:r>
            <a:r>
              <a:rPr lang="en-US" altLang="en-US" u="sng" smtClean="0">
                <a:solidFill>
                  <a:srgbClr val="0000FF"/>
                </a:solidFill>
                <a:hlinkClick r:id="rId2" action="ppaction://hlinkfile"/>
              </a:rPr>
              <a:t>pressure gradient force</a:t>
            </a:r>
            <a:r>
              <a:rPr lang="en-US" altLang="en-US" smtClean="0"/>
              <a:t>, it undergoes an apparent deflection from its path, as seen by an observer on the earth. This apparent deflection is called the "Coriolis force" and is a result of the earth's rotation. </a:t>
            </a:r>
          </a:p>
          <a:p>
            <a:pPr eaLnBrk="1" hangingPunct="1"/>
            <a:endParaRPr lang="en-US" altLang="en-US" smtClean="0"/>
          </a:p>
        </p:txBody>
      </p:sp>
      <p:pic>
        <p:nvPicPr>
          <p:cNvPr id="1946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19600" y="4052888"/>
            <a:ext cx="3810000" cy="2805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4844629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a:spLocks noGrp="1" noRot="1" noChangeArrowheads="1"/>
          </p:cNvSpPr>
          <p:nvPr>
            <p:ph idx="1"/>
          </p:nvPr>
        </p:nvSpPr>
        <p:spPr>
          <a:xfrm>
            <a:off x="1524000" y="2789238"/>
            <a:ext cx="9144000" cy="4068762"/>
          </a:xfrm>
        </p:spPr>
        <p:txBody>
          <a:bodyPr/>
          <a:lstStyle/>
          <a:p>
            <a:pPr eaLnBrk="1" hangingPunct="1">
              <a:lnSpc>
                <a:spcPct val="90000"/>
              </a:lnSpc>
            </a:pPr>
            <a:r>
              <a:rPr lang="en-US" altLang="en-US" sz="2400">
                <a:latin typeface="News Gothic MT" pitchFamily="34" charset="0"/>
              </a:rPr>
              <a:t>As air moves from </a:t>
            </a:r>
            <a:r>
              <a:rPr lang="en-US" altLang="en-US" sz="2400" u="sng">
                <a:solidFill>
                  <a:srgbClr val="0000FF"/>
                </a:solidFill>
                <a:latin typeface="News Gothic MT" pitchFamily="34" charset="0"/>
                <a:hlinkClick r:id="rId2" action="ppaction://hlinkfile"/>
              </a:rPr>
              <a:t>high</a:t>
            </a:r>
            <a:r>
              <a:rPr lang="en-US" altLang="en-US" sz="2400">
                <a:latin typeface="News Gothic MT" pitchFamily="34" charset="0"/>
              </a:rPr>
              <a:t> to </a:t>
            </a:r>
            <a:r>
              <a:rPr lang="en-US" altLang="en-US" sz="2400" u="sng">
                <a:solidFill>
                  <a:srgbClr val="0000FF"/>
                </a:solidFill>
                <a:latin typeface="News Gothic MT" pitchFamily="34" charset="0"/>
                <a:hlinkClick r:id="rId3" action="ppaction://hlinkfile"/>
              </a:rPr>
              <a:t>low</a:t>
            </a:r>
            <a:r>
              <a:rPr lang="en-US" altLang="en-US" sz="2400">
                <a:latin typeface="News Gothic MT" pitchFamily="34" charset="0"/>
              </a:rPr>
              <a:t> pressure in the northern hemisphere, it is deflected to the right by the Coriolis force. In the southern hemisphere, air moving from high to low pressure is deflected to the left by the Coriolis force. </a:t>
            </a:r>
          </a:p>
          <a:p>
            <a:pPr eaLnBrk="1" hangingPunct="1">
              <a:lnSpc>
                <a:spcPct val="90000"/>
              </a:lnSpc>
            </a:pPr>
            <a:r>
              <a:rPr lang="en-US" altLang="en-US" sz="2400">
                <a:latin typeface="News Gothic MT" pitchFamily="34" charset="0"/>
              </a:rPr>
              <a:t>The amount of deflection the air makes is directly related to both the speed at which the air is moving and its latitude. Therefore, slowly blowing winds will be deflected only a small amount, while stronger winds will be deflected more. Likewise, winds blowing closer to the poles will be deflected more than winds at the same speed closer to the equator. The Coriolis force is zero right at the equator.</a:t>
            </a:r>
            <a:r>
              <a:rPr lang="en-US" altLang="en-US" smtClean="0"/>
              <a:t> </a:t>
            </a:r>
            <a:endParaRPr lang="en-US" altLang="en-US" sz="2400"/>
          </a:p>
        </p:txBody>
      </p:sp>
      <p:pic>
        <p:nvPicPr>
          <p:cNvPr id="20483"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0" y="1"/>
            <a:ext cx="3886200" cy="286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6490911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Rot="1" noChangeArrowheads="1"/>
          </p:cNvSpPr>
          <p:nvPr>
            <p:ph type="title"/>
          </p:nvPr>
        </p:nvSpPr>
        <p:spPr>
          <a:xfrm>
            <a:off x="1981200" y="0"/>
            <a:ext cx="8229600" cy="1143000"/>
          </a:xfrm>
        </p:spPr>
        <p:txBody>
          <a:bodyPr/>
          <a:lstStyle/>
          <a:p>
            <a:pPr eaLnBrk="1" hangingPunct="1"/>
            <a:r>
              <a:rPr lang="en-US" altLang="en-US" sz="3200" b="1" i="1"/>
              <a:t>Sea Breezes</a:t>
            </a:r>
            <a:r>
              <a:rPr lang="en-US" altLang="en-US" sz="3200" i="1"/>
              <a:t> </a:t>
            </a:r>
            <a:br>
              <a:rPr lang="en-US" altLang="en-US" sz="3200" i="1"/>
            </a:br>
            <a:r>
              <a:rPr lang="en-US" altLang="en-US" sz="3200" i="1"/>
              <a:t>a result of uneven surface heating</a:t>
            </a:r>
          </a:p>
        </p:txBody>
      </p:sp>
      <p:sp>
        <p:nvSpPr>
          <p:cNvPr id="21507" name="Rectangle 3"/>
          <p:cNvSpPr>
            <a:spLocks noGrp="1" noRot="1" noChangeArrowheads="1"/>
          </p:cNvSpPr>
          <p:nvPr>
            <p:ph idx="1"/>
          </p:nvPr>
        </p:nvSpPr>
        <p:spPr>
          <a:xfrm>
            <a:off x="1981200" y="1143001"/>
            <a:ext cx="8229600" cy="4983163"/>
          </a:xfrm>
        </p:spPr>
        <p:txBody>
          <a:bodyPr/>
          <a:lstStyle/>
          <a:p>
            <a:pPr eaLnBrk="1" hangingPunct="1"/>
            <a:r>
              <a:rPr lang="en-US" altLang="en-US" smtClean="0"/>
              <a:t>When spending a day at the beach, a noticeable drop in temperature may occur during the early afternoon as a cool breeze begins to blow off of the water. This wind is known as the "sea breeze", which occurs in response to differences in temperature between a body of water and neighboring land.</a:t>
            </a:r>
          </a:p>
        </p:txBody>
      </p:sp>
      <p:pic>
        <p:nvPicPr>
          <p:cNvPr id="2150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52600" y="5257801"/>
            <a:ext cx="8686800" cy="1597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0603757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p:cNvSpPr>
            <a:spLocks noGrp="1" noRot="1" noChangeArrowheads="1"/>
          </p:cNvSpPr>
          <p:nvPr>
            <p:ph idx="1"/>
          </p:nvPr>
        </p:nvSpPr>
        <p:spPr>
          <a:xfrm>
            <a:off x="1524000" y="2971800"/>
            <a:ext cx="9144000" cy="3886200"/>
          </a:xfrm>
        </p:spPr>
        <p:txBody>
          <a:bodyPr/>
          <a:lstStyle/>
          <a:p>
            <a:pPr eaLnBrk="1" hangingPunct="1"/>
            <a:r>
              <a:rPr lang="en-US" altLang="en-US"/>
              <a:t>Sea-breeze circulations most often occur on warm sunny days during the spring and summer when the temperature of the land is normally higher than the temperature of the water. </a:t>
            </a:r>
          </a:p>
          <a:p>
            <a:pPr eaLnBrk="1" hangingPunct="1"/>
            <a:r>
              <a:rPr lang="en-US" altLang="en-US"/>
              <a:t>During the early morning hours, the land and the water start out at roughly the same temperature. On a calm morning, a given </a:t>
            </a:r>
            <a:r>
              <a:rPr lang="en-US" altLang="en-US" u="sng">
                <a:solidFill>
                  <a:srgbClr val="0000FF"/>
                </a:solidFill>
                <a:hlinkClick r:id="rId2" action="ppaction://hlinkfile"/>
              </a:rPr>
              <a:t>pressure surface</a:t>
            </a:r>
            <a:r>
              <a:rPr lang="en-US" altLang="en-US"/>
              <a:t> will be at the same height above both the land and water.</a:t>
            </a:r>
          </a:p>
        </p:txBody>
      </p:sp>
      <p:pic>
        <p:nvPicPr>
          <p:cNvPr id="22531"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57600" y="0"/>
            <a:ext cx="4572000" cy="2990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8508989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958</Words>
  <Application>Microsoft Office PowerPoint</Application>
  <PresentationFormat>Widescreen</PresentationFormat>
  <Paragraphs>37</Paragraphs>
  <Slides>14</Slides>
  <Notes>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20" baseType="lpstr">
      <vt:lpstr>Arial</vt:lpstr>
      <vt:lpstr>Calibri</vt:lpstr>
      <vt:lpstr>Calibri Light</vt:lpstr>
      <vt:lpstr>News Gothic MT</vt:lpstr>
      <vt:lpstr>Office Theme</vt:lpstr>
      <vt:lpstr>Microsoft Word Document</vt:lpstr>
      <vt:lpstr>World Geography 3202</vt:lpstr>
      <vt:lpstr>The cause of winds and how winds affect climate </vt:lpstr>
      <vt:lpstr>Reasons for Pressure Variance</vt:lpstr>
      <vt:lpstr>Air Masses and fronts</vt:lpstr>
      <vt:lpstr>Prevailing winds. </vt:lpstr>
      <vt:lpstr>Coriolis Force</vt:lpstr>
      <vt:lpstr>PowerPoint Presentation</vt:lpstr>
      <vt:lpstr>Sea Breezes  a result of uneven surface heating</vt:lpstr>
      <vt:lpstr>PowerPoint Presentation</vt:lpstr>
      <vt:lpstr>PowerPoint Presentation</vt:lpstr>
      <vt:lpstr>PowerPoint Presentation</vt:lpstr>
      <vt:lpstr>Land Breezes  begin with the cooling of low-level air</vt:lpstr>
      <vt:lpstr>PowerPoint Presentation</vt:lpstr>
      <vt:lpstr>PowerPoint Presentation</vt:lpstr>
    </vt:vector>
  </TitlesOfParts>
  <Company>Newfoundland and Labrador English School District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World Geography 3202</dc:title>
  <dc:creator>Mike Lee</dc:creator>
  <cp:lastModifiedBy>Mike Lee</cp:lastModifiedBy>
  <cp:revision>1</cp:revision>
  <dcterms:created xsi:type="dcterms:W3CDTF">2016-06-13T12:37:46Z</dcterms:created>
  <dcterms:modified xsi:type="dcterms:W3CDTF">2016-06-13T12:41:13Z</dcterms:modified>
</cp:coreProperties>
</file>