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4E37E1A-F795-48F0-82DC-EB4F96662737}" type="datetimeFigureOut">
              <a:rPr lang="en-CA" smtClean="0"/>
              <a:t>13/06/2016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92EBA32-188D-483E-AE45-D366266BC158}" type="slidenum">
              <a:rPr lang="en-CA" smtClean="0"/>
              <a:t>‹#›</a:t>
            </a:fld>
            <a:endParaRPr lang="en-CA"/>
          </a:p>
        </p:txBody>
      </p:sp>
    </p:spTree>
    <p:extLst>
      <p:ext uri="{BB962C8B-B14F-4D97-AF65-F5344CB8AC3E}">
        <p14:creationId xmlns:p14="http://schemas.microsoft.com/office/powerpoint/2010/main" val="237479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4E37E1A-F795-48F0-82DC-EB4F96662737}" type="datetimeFigureOut">
              <a:rPr lang="en-CA" smtClean="0"/>
              <a:t>13/06/2016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92EBA32-188D-483E-AE45-D366266BC158}" type="slidenum">
              <a:rPr lang="en-CA" smtClean="0"/>
              <a:t>‹#›</a:t>
            </a:fld>
            <a:endParaRPr lang="en-CA"/>
          </a:p>
        </p:txBody>
      </p:sp>
    </p:spTree>
    <p:extLst>
      <p:ext uri="{BB962C8B-B14F-4D97-AF65-F5344CB8AC3E}">
        <p14:creationId xmlns:p14="http://schemas.microsoft.com/office/powerpoint/2010/main" val="3139952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4E37E1A-F795-48F0-82DC-EB4F96662737}" type="datetimeFigureOut">
              <a:rPr lang="en-CA" smtClean="0"/>
              <a:t>13/06/2016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92EBA32-188D-483E-AE45-D366266BC158}" type="slidenum">
              <a:rPr lang="en-CA" smtClean="0"/>
              <a:t>‹#›</a:t>
            </a:fld>
            <a:endParaRPr lang="en-CA"/>
          </a:p>
        </p:txBody>
      </p:sp>
    </p:spTree>
    <p:extLst>
      <p:ext uri="{BB962C8B-B14F-4D97-AF65-F5344CB8AC3E}">
        <p14:creationId xmlns:p14="http://schemas.microsoft.com/office/powerpoint/2010/main" val="444933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1"/>
            <a:ext cx="11347451"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02168" y="1676401"/>
            <a:ext cx="5592233"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1" y="1676400"/>
            <a:ext cx="5592233"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1" y="3963989"/>
            <a:ext cx="5592233"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06400" y="6245225"/>
            <a:ext cx="3048000" cy="476250"/>
          </a:xfrm>
        </p:spPr>
        <p:txBody>
          <a:bodyPr/>
          <a:lstStyle>
            <a:lvl1pPr>
              <a:defRPr/>
            </a:lvl1pPr>
          </a:lstStyle>
          <a:p>
            <a:pPr>
              <a:defRPr/>
            </a:pPr>
            <a:endParaRPr lang="en-CA"/>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pPr>
              <a:defRPr/>
            </a:pPr>
            <a:endParaRPr lang="en-CA"/>
          </a:p>
        </p:txBody>
      </p:sp>
      <p:sp>
        <p:nvSpPr>
          <p:cNvPr id="8" name="Slide Number Placeholder 7"/>
          <p:cNvSpPr>
            <a:spLocks noGrp="1"/>
          </p:cNvSpPr>
          <p:nvPr>
            <p:ph type="sldNum" sz="quarter" idx="12"/>
          </p:nvPr>
        </p:nvSpPr>
        <p:spPr>
          <a:xfrm>
            <a:off x="8737600" y="6245225"/>
            <a:ext cx="3048000" cy="476250"/>
          </a:xfrm>
        </p:spPr>
        <p:txBody>
          <a:bodyPr/>
          <a:lstStyle>
            <a:lvl1pPr>
              <a:defRPr smtClean="0"/>
            </a:lvl1pPr>
          </a:lstStyle>
          <a:p>
            <a:pPr>
              <a:defRPr/>
            </a:pPr>
            <a:fld id="{5383687A-B1F5-4C93-A9F1-41FB4D4407CA}" type="slidenum">
              <a:rPr lang="en-CA" altLang="en-US"/>
              <a:pPr>
                <a:defRPr/>
              </a:pPr>
              <a:t>‹#›</a:t>
            </a:fld>
            <a:endParaRPr lang="en-CA" altLang="en-US"/>
          </a:p>
        </p:txBody>
      </p:sp>
    </p:spTree>
    <p:extLst>
      <p:ext uri="{BB962C8B-B14F-4D97-AF65-F5344CB8AC3E}">
        <p14:creationId xmlns:p14="http://schemas.microsoft.com/office/powerpoint/2010/main" val="1080018157"/>
      </p:ext>
    </p:extLst>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4E37E1A-F795-48F0-82DC-EB4F96662737}" type="datetimeFigureOut">
              <a:rPr lang="en-CA" smtClean="0"/>
              <a:t>13/06/2016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92EBA32-188D-483E-AE45-D366266BC158}" type="slidenum">
              <a:rPr lang="en-CA" smtClean="0"/>
              <a:t>‹#›</a:t>
            </a:fld>
            <a:endParaRPr lang="en-CA"/>
          </a:p>
        </p:txBody>
      </p:sp>
    </p:spTree>
    <p:extLst>
      <p:ext uri="{BB962C8B-B14F-4D97-AF65-F5344CB8AC3E}">
        <p14:creationId xmlns:p14="http://schemas.microsoft.com/office/powerpoint/2010/main" val="710222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E37E1A-F795-48F0-82DC-EB4F96662737}" type="datetimeFigureOut">
              <a:rPr lang="en-CA" smtClean="0"/>
              <a:t>13/06/2016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92EBA32-188D-483E-AE45-D366266BC158}" type="slidenum">
              <a:rPr lang="en-CA" smtClean="0"/>
              <a:t>‹#›</a:t>
            </a:fld>
            <a:endParaRPr lang="en-CA"/>
          </a:p>
        </p:txBody>
      </p:sp>
    </p:spTree>
    <p:extLst>
      <p:ext uri="{BB962C8B-B14F-4D97-AF65-F5344CB8AC3E}">
        <p14:creationId xmlns:p14="http://schemas.microsoft.com/office/powerpoint/2010/main" val="642156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4E37E1A-F795-48F0-82DC-EB4F96662737}" type="datetimeFigureOut">
              <a:rPr lang="en-CA" smtClean="0"/>
              <a:t>13/06/2016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92EBA32-188D-483E-AE45-D366266BC158}" type="slidenum">
              <a:rPr lang="en-CA" smtClean="0"/>
              <a:t>‹#›</a:t>
            </a:fld>
            <a:endParaRPr lang="en-CA"/>
          </a:p>
        </p:txBody>
      </p:sp>
    </p:spTree>
    <p:extLst>
      <p:ext uri="{BB962C8B-B14F-4D97-AF65-F5344CB8AC3E}">
        <p14:creationId xmlns:p14="http://schemas.microsoft.com/office/powerpoint/2010/main" val="3070176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4E37E1A-F795-48F0-82DC-EB4F96662737}" type="datetimeFigureOut">
              <a:rPr lang="en-CA" smtClean="0"/>
              <a:t>13/06/2016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92EBA32-188D-483E-AE45-D366266BC158}" type="slidenum">
              <a:rPr lang="en-CA" smtClean="0"/>
              <a:t>‹#›</a:t>
            </a:fld>
            <a:endParaRPr lang="en-CA"/>
          </a:p>
        </p:txBody>
      </p:sp>
    </p:spTree>
    <p:extLst>
      <p:ext uri="{BB962C8B-B14F-4D97-AF65-F5344CB8AC3E}">
        <p14:creationId xmlns:p14="http://schemas.microsoft.com/office/powerpoint/2010/main" val="2735893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4E37E1A-F795-48F0-82DC-EB4F96662737}" type="datetimeFigureOut">
              <a:rPr lang="en-CA" smtClean="0"/>
              <a:t>13/06/2016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92EBA32-188D-483E-AE45-D366266BC158}" type="slidenum">
              <a:rPr lang="en-CA" smtClean="0"/>
              <a:t>‹#›</a:t>
            </a:fld>
            <a:endParaRPr lang="en-CA"/>
          </a:p>
        </p:txBody>
      </p:sp>
    </p:spTree>
    <p:extLst>
      <p:ext uri="{BB962C8B-B14F-4D97-AF65-F5344CB8AC3E}">
        <p14:creationId xmlns:p14="http://schemas.microsoft.com/office/powerpoint/2010/main" val="4186217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E37E1A-F795-48F0-82DC-EB4F96662737}" type="datetimeFigureOut">
              <a:rPr lang="en-CA" smtClean="0"/>
              <a:t>13/06/2016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92EBA32-188D-483E-AE45-D366266BC158}" type="slidenum">
              <a:rPr lang="en-CA" smtClean="0"/>
              <a:t>‹#›</a:t>
            </a:fld>
            <a:endParaRPr lang="en-CA"/>
          </a:p>
        </p:txBody>
      </p:sp>
    </p:spTree>
    <p:extLst>
      <p:ext uri="{BB962C8B-B14F-4D97-AF65-F5344CB8AC3E}">
        <p14:creationId xmlns:p14="http://schemas.microsoft.com/office/powerpoint/2010/main" val="2957126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E37E1A-F795-48F0-82DC-EB4F96662737}" type="datetimeFigureOut">
              <a:rPr lang="en-CA" smtClean="0"/>
              <a:t>13/06/2016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92EBA32-188D-483E-AE45-D366266BC158}" type="slidenum">
              <a:rPr lang="en-CA" smtClean="0"/>
              <a:t>‹#›</a:t>
            </a:fld>
            <a:endParaRPr lang="en-CA"/>
          </a:p>
        </p:txBody>
      </p:sp>
    </p:spTree>
    <p:extLst>
      <p:ext uri="{BB962C8B-B14F-4D97-AF65-F5344CB8AC3E}">
        <p14:creationId xmlns:p14="http://schemas.microsoft.com/office/powerpoint/2010/main" val="2477582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E37E1A-F795-48F0-82DC-EB4F96662737}" type="datetimeFigureOut">
              <a:rPr lang="en-CA" smtClean="0"/>
              <a:t>13/06/2016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92EBA32-188D-483E-AE45-D366266BC158}" type="slidenum">
              <a:rPr lang="en-CA" smtClean="0"/>
              <a:t>‹#›</a:t>
            </a:fld>
            <a:endParaRPr lang="en-CA"/>
          </a:p>
        </p:txBody>
      </p:sp>
    </p:spTree>
    <p:extLst>
      <p:ext uri="{BB962C8B-B14F-4D97-AF65-F5344CB8AC3E}">
        <p14:creationId xmlns:p14="http://schemas.microsoft.com/office/powerpoint/2010/main" val="374786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37E1A-F795-48F0-82DC-EB4F96662737}" type="datetimeFigureOut">
              <a:rPr lang="en-CA" smtClean="0"/>
              <a:t>13/06/2016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EBA32-188D-483E-AE45-D366266BC158}" type="slidenum">
              <a:rPr lang="en-CA" smtClean="0"/>
              <a:t>‹#›</a:t>
            </a:fld>
            <a:endParaRPr lang="en-CA"/>
          </a:p>
        </p:txBody>
      </p:sp>
    </p:spTree>
    <p:extLst>
      <p:ext uri="{BB962C8B-B14F-4D97-AF65-F5344CB8AC3E}">
        <p14:creationId xmlns:p14="http://schemas.microsoft.com/office/powerpoint/2010/main" val="4039102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ctrTitle"/>
          </p:nvPr>
        </p:nvSpPr>
        <p:spPr/>
        <p:txBody>
          <a:bodyPr/>
          <a:lstStyle/>
          <a:p>
            <a:pPr eaLnBrk="1" hangingPunct="1"/>
            <a:r>
              <a:rPr lang="en-US" altLang="en-US" smtClean="0"/>
              <a:t>World Geography 3202</a:t>
            </a:r>
          </a:p>
        </p:txBody>
      </p:sp>
      <p:sp>
        <p:nvSpPr>
          <p:cNvPr id="2051" name="Rectangle 3"/>
          <p:cNvSpPr>
            <a:spLocks noGrp="1" noRot="1" noChangeArrowheads="1"/>
          </p:cNvSpPr>
          <p:nvPr>
            <p:ph type="subTitle" idx="1"/>
          </p:nvPr>
        </p:nvSpPr>
        <p:spPr/>
        <p:txBody>
          <a:bodyPr rtlCol="0">
            <a:normAutofit/>
          </a:bodyPr>
          <a:lstStyle/>
          <a:p>
            <a:pPr>
              <a:defRPr/>
            </a:pPr>
            <a:r>
              <a:rPr lang="en-US" smtClean="0"/>
              <a:t>Unit 2</a:t>
            </a:r>
          </a:p>
          <a:p>
            <a:pPr>
              <a:defRPr/>
            </a:pPr>
            <a:r>
              <a:rPr lang="en-US" smtClean="0"/>
              <a:t>Climate Patterns</a:t>
            </a:r>
          </a:p>
        </p:txBody>
      </p:sp>
    </p:spTree>
    <p:extLst>
      <p:ext uri="{BB962C8B-B14F-4D97-AF65-F5344CB8AC3E}">
        <p14:creationId xmlns:p14="http://schemas.microsoft.com/office/powerpoint/2010/main" val="10540135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pPr eaLnBrk="1" hangingPunct="1"/>
            <a:r>
              <a:rPr lang="en-US" altLang="en-US" smtClean="0"/>
              <a:t>Monsoons</a:t>
            </a:r>
          </a:p>
        </p:txBody>
      </p:sp>
      <p:sp>
        <p:nvSpPr>
          <p:cNvPr id="36867" name="Rectangle 3"/>
          <p:cNvSpPr>
            <a:spLocks noGrp="1" noRot="1" noChangeArrowheads="1"/>
          </p:cNvSpPr>
          <p:nvPr>
            <p:ph idx="1"/>
          </p:nvPr>
        </p:nvSpPr>
        <p:spPr/>
        <p:txBody>
          <a:bodyPr/>
          <a:lstStyle/>
          <a:p>
            <a:pPr eaLnBrk="1" hangingPunct="1">
              <a:lnSpc>
                <a:spcPct val="90000"/>
              </a:lnSpc>
            </a:pPr>
            <a:r>
              <a:rPr lang="en-US" altLang="en-US" smtClean="0"/>
              <a:t>Because the equatorial region receives a continual amount of direct sunlight, the region really does not have seasons that are reflected in terms of temperature.</a:t>
            </a:r>
          </a:p>
          <a:p>
            <a:pPr eaLnBrk="1" hangingPunct="1">
              <a:lnSpc>
                <a:spcPct val="90000"/>
              </a:lnSpc>
            </a:pPr>
            <a:r>
              <a:rPr lang="en-US" altLang="en-US" smtClean="0"/>
              <a:t>However, there are parts of the equatorial region that experience seasons in the form of a variation in the amount of rainfall, in a lot of cases, a huge difference in the amount of rainfall…..</a:t>
            </a:r>
          </a:p>
        </p:txBody>
      </p:sp>
    </p:spTree>
    <p:extLst>
      <p:ext uri="{BB962C8B-B14F-4D97-AF65-F5344CB8AC3E}">
        <p14:creationId xmlns:p14="http://schemas.microsoft.com/office/powerpoint/2010/main" val="23397080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eaLnBrk="1" hangingPunct="1"/>
            <a:r>
              <a:rPr lang="en-US" altLang="en-US" smtClean="0"/>
              <a:t>Monsoons</a:t>
            </a:r>
          </a:p>
        </p:txBody>
      </p:sp>
      <p:sp>
        <p:nvSpPr>
          <p:cNvPr id="37891" name="Rectangle 3"/>
          <p:cNvSpPr>
            <a:spLocks noGrp="1" noRot="1" noChangeArrowheads="1"/>
          </p:cNvSpPr>
          <p:nvPr>
            <p:ph idx="1"/>
          </p:nvPr>
        </p:nvSpPr>
        <p:spPr/>
        <p:txBody>
          <a:bodyPr/>
          <a:lstStyle/>
          <a:p>
            <a:pPr eaLnBrk="1" hangingPunct="1"/>
            <a:r>
              <a:rPr lang="en-US" altLang="en-US"/>
              <a:t>A monsoon refers to a sudden change in the tropics from a dry season to a wet season.</a:t>
            </a:r>
          </a:p>
          <a:p>
            <a:pPr lvl="1" eaLnBrk="1" hangingPunct="1"/>
            <a:r>
              <a:rPr lang="en-US" altLang="en-US"/>
              <a:t>Summers are hot and dry in these slightly higher latitudes (than tropical wet latitudes).</a:t>
            </a:r>
          </a:p>
          <a:p>
            <a:pPr lvl="1" eaLnBrk="1" hangingPunct="1"/>
            <a:r>
              <a:rPr lang="en-US" altLang="en-US"/>
              <a:t>In the winter, prevailing winds change direction, usually from blowing off the land, to blowing off the ocean (the Indian Ocean).</a:t>
            </a:r>
          </a:p>
          <a:p>
            <a:pPr lvl="1" eaLnBrk="1" hangingPunct="1"/>
            <a:r>
              <a:rPr lang="en-US" altLang="en-US"/>
              <a:t>The collision of air masses from the ocean and the land result in almost continual rainfall during the winter period.</a:t>
            </a:r>
          </a:p>
        </p:txBody>
      </p:sp>
    </p:spTree>
    <p:extLst>
      <p:ext uri="{BB962C8B-B14F-4D97-AF65-F5344CB8AC3E}">
        <p14:creationId xmlns:p14="http://schemas.microsoft.com/office/powerpoint/2010/main" val="14280881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7"/>
          <p:cNvSpPr>
            <a:spLocks noGrp="1" noRot="1" noChangeArrowheads="1"/>
          </p:cNvSpPr>
          <p:nvPr>
            <p:ph type="title"/>
          </p:nvPr>
        </p:nvSpPr>
        <p:spPr>
          <a:xfrm>
            <a:off x="1981200" y="0"/>
            <a:ext cx="8229600" cy="609600"/>
          </a:xfrm>
        </p:spPr>
        <p:txBody>
          <a:bodyPr/>
          <a:lstStyle/>
          <a:p>
            <a:pPr eaLnBrk="1" hangingPunct="1"/>
            <a:r>
              <a:rPr lang="en-US" altLang="en-US" sz="2800"/>
              <a:t>How does nearness to ocean affect precipitation?</a:t>
            </a:r>
          </a:p>
        </p:txBody>
      </p:sp>
      <p:pic>
        <p:nvPicPr>
          <p:cNvPr id="38915" name="Picture 4" descr="4-16 Precipitation Levels In Selected Citie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443163" y="2433638"/>
            <a:ext cx="2959100" cy="2908300"/>
          </a:xfrm>
          <a:noFill/>
        </p:spPr>
      </p:pic>
      <p:pic>
        <p:nvPicPr>
          <p:cNvPr id="38916" name="Picture 14" descr="world map A"/>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l="6779" b="6557"/>
          <a:stretch>
            <a:fillRect/>
          </a:stretch>
        </p:blipFill>
        <p:spPr>
          <a:xfrm>
            <a:off x="1524000" y="457200"/>
            <a:ext cx="4495800" cy="4495800"/>
          </a:xfrm>
          <a:noFill/>
        </p:spPr>
      </p:pic>
      <p:pic>
        <p:nvPicPr>
          <p:cNvPr id="38917" name="Picture 16" descr="world map b"/>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r="4918" b="1724"/>
          <a:stretch>
            <a:fillRect/>
          </a:stretch>
        </p:blipFill>
        <p:spPr>
          <a:xfrm>
            <a:off x="6019800" y="457200"/>
            <a:ext cx="4648200" cy="4343400"/>
          </a:xfrm>
          <a:noFill/>
        </p:spPr>
      </p:pic>
    </p:spTree>
    <p:extLst>
      <p:ext uri="{BB962C8B-B14F-4D97-AF65-F5344CB8AC3E}">
        <p14:creationId xmlns:p14="http://schemas.microsoft.com/office/powerpoint/2010/main" val="3400477199"/>
      </p:ext>
    </p:extLst>
  </p:cSld>
  <p:clrMapOvr>
    <a:masterClrMapping/>
  </p:clrMapOvr>
  <p:transition>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r>
              <a:rPr lang="en-US" altLang="en-US" smtClean="0"/>
              <a:t>Wind and precipitation</a:t>
            </a:r>
          </a:p>
        </p:txBody>
      </p:sp>
      <p:sp>
        <p:nvSpPr>
          <p:cNvPr id="28675" name="Rectangle 3"/>
          <p:cNvSpPr>
            <a:spLocks noGrp="1" noRot="1" noChangeArrowheads="1"/>
          </p:cNvSpPr>
          <p:nvPr>
            <p:ph idx="1"/>
          </p:nvPr>
        </p:nvSpPr>
        <p:spPr/>
        <p:txBody>
          <a:bodyPr/>
          <a:lstStyle/>
          <a:p>
            <a:pPr eaLnBrk="1" hangingPunct="1"/>
            <a:r>
              <a:rPr lang="en-US" altLang="en-US" smtClean="0"/>
              <a:t>When warm air cools, it cannot hold as much water vapour.</a:t>
            </a:r>
          </a:p>
          <a:p>
            <a:pPr eaLnBrk="1" hangingPunct="1"/>
            <a:r>
              <a:rPr lang="en-US" altLang="en-US" smtClean="0"/>
              <a:t>Temperatures rise as air pressure increases, temperature lowers as air pressure decreases.</a:t>
            </a:r>
          </a:p>
        </p:txBody>
      </p:sp>
    </p:spTree>
    <p:extLst>
      <p:ext uri="{BB962C8B-B14F-4D97-AF65-F5344CB8AC3E}">
        <p14:creationId xmlns:p14="http://schemas.microsoft.com/office/powerpoint/2010/main" val="946967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eaLnBrk="1" hangingPunct="1"/>
            <a:r>
              <a:rPr lang="en-US" altLang="en-US" smtClean="0"/>
              <a:t>Orographic precipiation</a:t>
            </a:r>
          </a:p>
        </p:txBody>
      </p:sp>
      <p:pic>
        <p:nvPicPr>
          <p:cNvPr id="29699" name="Picture 4" descr="Orgographic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33800" y="2500314"/>
            <a:ext cx="5257800" cy="3170237"/>
          </a:xfrm>
          <a:noFill/>
        </p:spPr>
      </p:pic>
      <p:sp>
        <p:nvSpPr>
          <p:cNvPr id="29700" name="TextBox 3"/>
          <p:cNvSpPr txBox="1">
            <a:spLocks noChangeArrowheads="1"/>
          </p:cNvSpPr>
          <p:nvPr/>
        </p:nvSpPr>
        <p:spPr bwMode="auto">
          <a:xfrm>
            <a:off x="2362200" y="1219200"/>
            <a:ext cx="769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When warm moist air from the sea reaches cool  coastal mountain air, the result is frequent precipitation on the windward side of the mountain.  The leeward side of the mountain receives very little precipitation and is said to be in a rain shadow. </a:t>
            </a:r>
          </a:p>
        </p:txBody>
      </p:sp>
    </p:spTree>
    <p:extLst>
      <p:ext uri="{BB962C8B-B14F-4D97-AF65-F5344CB8AC3E}">
        <p14:creationId xmlns:p14="http://schemas.microsoft.com/office/powerpoint/2010/main" val="37611500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pPr eaLnBrk="1" hangingPunct="1"/>
            <a:r>
              <a:rPr lang="en-US" altLang="en-US" sz="4000"/>
              <a:t>Windward and Leeward Precipitation</a:t>
            </a:r>
          </a:p>
        </p:txBody>
      </p:sp>
      <p:pic>
        <p:nvPicPr>
          <p:cNvPr id="30723" name="Picture 4" descr="4-20 Windward Lewward Precipit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23709"/>
          <a:stretch>
            <a:fillRect/>
          </a:stretch>
        </p:blipFill>
        <p:spPr>
          <a:xfrm>
            <a:off x="1676400" y="1657350"/>
            <a:ext cx="8991600" cy="2693988"/>
          </a:xfrm>
          <a:noFill/>
        </p:spPr>
      </p:pic>
    </p:spTree>
    <p:extLst>
      <p:ext uri="{BB962C8B-B14F-4D97-AF65-F5344CB8AC3E}">
        <p14:creationId xmlns:p14="http://schemas.microsoft.com/office/powerpoint/2010/main" val="42920839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r>
              <a:rPr lang="en-US" altLang="en-US" smtClean="0"/>
              <a:t>Convectional Precipitation</a:t>
            </a:r>
          </a:p>
        </p:txBody>
      </p:sp>
      <p:pic>
        <p:nvPicPr>
          <p:cNvPr id="31747" name="Picture 4" descr="4-15 Convectiona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57464" y="2133600"/>
            <a:ext cx="6376987" cy="4724400"/>
          </a:xfrm>
          <a:noFill/>
        </p:spPr>
      </p:pic>
      <p:sp>
        <p:nvSpPr>
          <p:cNvPr id="31748" name="TextBox 3"/>
          <p:cNvSpPr txBox="1">
            <a:spLocks noChangeArrowheads="1"/>
          </p:cNvSpPr>
          <p:nvPr/>
        </p:nvSpPr>
        <p:spPr bwMode="auto">
          <a:xfrm>
            <a:off x="2209800" y="1371601"/>
            <a:ext cx="792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Occurs when very warm air comes into contact with a cold front, and results in violent precipitation with thunder, lightning and even tornadoes.</a:t>
            </a:r>
          </a:p>
        </p:txBody>
      </p:sp>
    </p:spTree>
    <p:extLst>
      <p:ext uri="{BB962C8B-B14F-4D97-AF65-F5344CB8AC3E}">
        <p14:creationId xmlns:p14="http://schemas.microsoft.com/office/powerpoint/2010/main" val="41281465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r>
              <a:rPr lang="en-US" altLang="en-US" smtClean="0"/>
              <a:t>Frontal/Cyclonic</a:t>
            </a:r>
          </a:p>
        </p:txBody>
      </p:sp>
      <p:pic>
        <p:nvPicPr>
          <p:cNvPr id="32771" name="Picture 4" descr="fronta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2895601"/>
            <a:ext cx="9144000" cy="2778125"/>
          </a:xfrm>
          <a:noFill/>
        </p:spPr>
      </p:pic>
      <p:sp>
        <p:nvSpPr>
          <p:cNvPr id="32772" name="TextBox 3"/>
          <p:cNvSpPr txBox="1">
            <a:spLocks noChangeArrowheads="1"/>
          </p:cNvSpPr>
          <p:nvPr/>
        </p:nvSpPr>
        <p:spPr bwMode="auto">
          <a:xfrm>
            <a:off x="2133600" y="1295401"/>
            <a:ext cx="815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The most common form of precipitation is the result of a warm front and a cold front coming together. </a:t>
            </a:r>
          </a:p>
        </p:txBody>
      </p:sp>
    </p:spTree>
    <p:extLst>
      <p:ext uri="{BB962C8B-B14F-4D97-AF65-F5344CB8AC3E}">
        <p14:creationId xmlns:p14="http://schemas.microsoft.com/office/powerpoint/2010/main" val="2885478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eaLnBrk="1" hangingPunct="1"/>
            <a:r>
              <a:rPr lang="en-US" altLang="en-US" sz="4000"/>
              <a:t>How ocean currents</a:t>
            </a:r>
            <a:br>
              <a:rPr lang="en-US" altLang="en-US" sz="4000"/>
            </a:br>
            <a:r>
              <a:rPr lang="en-US" altLang="en-US" sz="4000"/>
              <a:t>affect climate </a:t>
            </a:r>
          </a:p>
        </p:txBody>
      </p:sp>
      <p:sp>
        <p:nvSpPr>
          <p:cNvPr id="33795" name="Rectangle 3"/>
          <p:cNvSpPr>
            <a:spLocks noGrp="1" noRot="1" noChangeArrowheads="1"/>
          </p:cNvSpPr>
          <p:nvPr>
            <p:ph idx="1"/>
          </p:nvPr>
        </p:nvSpPr>
        <p:spPr/>
        <p:txBody>
          <a:bodyPr/>
          <a:lstStyle/>
          <a:p>
            <a:pPr eaLnBrk="1" hangingPunct="1"/>
            <a:r>
              <a:rPr lang="en-US" altLang="en-US"/>
              <a:t>Ocean currents can be thought of as similar to air masses:  Large bodies of water traveling in a particular direction.</a:t>
            </a:r>
          </a:p>
          <a:p>
            <a:pPr eaLnBrk="1" hangingPunct="1"/>
            <a:r>
              <a:rPr lang="en-US" altLang="en-US"/>
              <a:t>Indeed, ocean currents closely aproximate wind currents.</a:t>
            </a:r>
          </a:p>
          <a:p>
            <a:pPr eaLnBrk="1" hangingPunct="1"/>
            <a:r>
              <a:rPr lang="en-US" altLang="en-US"/>
              <a:t>There are cold ocean currents and warm ocean currents.</a:t>
            </a:r>
          </a:p>
          <a:p>
            <a:pPr lvl="1" eaLnBrk="1" hangingPunct="1"/>
            <a:r>
              <a:rPr lang="en-US" altLang="en-US"/>
              <a:t>The bodies of land that are close to ocean currents are directly affected by the type of ocean current that passes by.</a:t>
            </a:r>
          </a:p>
        </p:txBody>
      </p:sp>
    </p:spTree>
    <p:extLst>
      <p:ext uri="{BB962C8B-B14F-4D97-AF65-F5344CB8AC3E}">
        <p14:creationId xmlns:p14="http://schemas.microsoft.com/office/powerpoint/2010/main" val="550274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Rot="1" noChangeArrowheads="1"/>
          </p:cNvSpPr>
          <p:nvPr>
            <p:ph type="title"/>
          </p:nvPr>
        </p:nvSpPr>
        <p:spPr>
          <a:xfrm>
            <a:off x="1524000" y="0"/>
            <a:ext cx="4191000" cy="1905000"/>
          </a:xfrm>
        </p:spPr>
        <p:txBody>
          <a:bodyPr/>
          <a:lstStyle/>
          <a:p>
            <a:pPr eaLnBrk="1" hangingPunct="1"/>
            <a:r>
              <a:rPr lang="en-US" altLang="en-US" sz="4000"/>
              <a:t>Ocean Current and land temperatures</a:t>
            </a:r>
          </a:p>
        </p:txBody>
      </p:sp>
      <p:pic>
        <p:nvPicPr>
          <p:cNvPr id="34819" name="Picture 4" descr="Ocean Current Temperatures January-Jul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4729" r="690" b="7777"/>
          <a:stretch>
            <a:fillRect/>
          </a:stretch>
        </p:blipFill>
        <p:spPr>
          <a:xfrm>
            <a:off x="5334000" y="0"/>
            <a:ext cx="5334000" cy="6858000"/>
          </a:xfrm>
          <a:noFill/>
        </p:spPr>
      </p:pic>
      <p:sp>
        <p:nvSpPr>
          <p:cNvPr id="34820" name="Text Box 7"/>
          <p:cNvSpPr txBox="1">
            <a:spLocks noChangeArrowheads="1"/>
          </p:cNvSpPr>
          <p:nvPr/>
        </p:nvSpPr>
        <p:spPr bwMode="auto">
          <a:xfrm>
            <a:off x="1752600" y="2057401"/>
            <a:ext cx="3352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rPr>
              <a:t>ocean currents can create different climatic conditions for two locations on the same</a:t>
            </a:r>
          </a:p>
          <a:p>
            <a:pPr eaLnBrk="1" hangingPunct="1">
              <a:spcBef>
                <a:spcPct val="0"/>
              </a:spcBef>
              <a:buFontTx/>
              <a:buNone/>
            </a:pPr>
            <a:r>
              <a:rPr lang="en-US" altLang="en-US" sz="2400">
                <a:latin typeface="Arial" panose="020B0604020202020204" pitchFamily="34" charset="0"/>
              </a:rPr>
              <a:t>latitude. </a:t>
            </a:r>
          </a:p>
          <a:p>
            <a:pPr eaLnBrk="1" hangingPunct="1">
              <a:spcBef>
                <a:spcPct val="0"/>
              </a:spcBef>
              <a:buFontTx/>
              <a:buNone/>
            </a:pPr>
            <a:r>
              <a:rPr lang="en-US" altLang="en-US" sz="2400">
                <a:latin typeface="Arial" panose="020B0604020202020204" pitchFamily="34" charset="0"/>
              </a:rPr>
              <a:t>Compare the climate of Newfoundland and England:  England actually can grow palm trees, but Newfoundland cannot.  Can ocean currents help explain this?</a:t>
            </a:r>
          </a:p>
        </p:txBody>
      </p:sp>
    </p:spTree>
    <p:extLst>
      <p:ext uri="{BB962C8B-B14F-4D97-AF65-F5344CB8AC3E}">
        <p14:creationId xmlns:p14="http://schemas.microsoft.com/office/powerpoint/2010/main" val="18028731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1825625" y="228600"/>
            <a:ext cx="8510588" cy="654050"/>
          </a:xfrm>
        </p:spPr>
        <p:txBody>
          <a:bodyPr/>
          <a:lstStyle/>
          <a:p>
            <a:pPr eaLnBrk="1" hangingPunct="1"/>
            <a:r>
              <a:rPr lang="en-US" altLang="en-US" sz="2000"/>
              <a:t>The relationship between range in temperature and distance from the ocean.</a:t>
            </a:r>
            <a:r>
              <a:rPr lang="en-US" altLang="en-US" sz="4000"/>
              <a:t> </a:t>
            </a:r>
          </a:p>
        </p:txBody>
      </p:sp>
      <p:pic>
        <p:nvPicPr>
          <p:cNvPr id="35843" name="Picture 4" descr="4-18 Temperature Ranges Canadian Citi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28975" y="2108201"/>
            <a:ext cx="5734050" cy="3509963"/>
          </a:xfrm>
          <a:noFill/>
        </p:spPr>
      </p:pic>
      <p:sp>
        <p:nvSpPr>
          <p:cNvPr id="35844" name="Text Box 6"/>
          <p:cNvSpPr txBox="1">
            <a:spLocks noChangeArrowheads="1"/>
          </p:cNvSpPr>
          <p:nvPr/>
        </p:nvSpPr>
        <p:spPr bwMode="auto">
          <a:xfrm>
            <a:off x="1676400" y="1219200"/>
            <a:ext cx="876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latin typeface="Arial" panose="020B0604020202020204" pitchFamily="34" charset="0"/>
              </a:rPr>
              <a:t>What does the graph suggest about the relationship between temperatures and distance from the ocean?  Why is this the case?</a:t>
            </a:r>
          </a:p>
        </p:txBody>
      </p:sp>
    </p:spTree>
    <p:extLst>
      <p:ext uri="{BB962C8B-B14F-4D97-AF65-F5344CB8AC3E}">
        <p14:creationId xmlns:p14="http://schemas.microsoft.com/office/powerpoint/2010/main" val="12805837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443</Words>
  <Application>Microsoft Office PowerPoint</Application>
  <PresentationFormat>Widescreen</PresentationFormat>
  <Paragraphs>33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World Geography 3202</vt:lpstr>
      <vt:lpstr>Wind and precipitation</vt:lpstr>
      <vt:lpstr>Orographic precipiation</vt:lpstr>
      <vt:lpstr>Windward and Leeward Precipitation</vt:lpstr>
      <vt:lpstr>Convectional Precipitation</vt:lpstr>
      <vt:lpstr>Frontal/Cyclonic</vt:lpstr>
      <vt:lpstr>How ocean currents affect climate </vt:lpstr>
      <vt:lpstr>Ocean Current and land temperatures</vt:lpstr>
      <vt:lpstr>The relationship between range in temperature and distance from the ocean. </vt:lpstr>
      <vt:lpstr>Monsoons</vt:lpstr>
      <vt:lpstr>Monsoons</vt:lpstr>
      <vt:lpstr>How does nearness to ocean affect precipitation?</vt:lpstr>
    </vt:vector>
  </TitlesOfParts>
  <Company>Newfoundland and Labrador English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Geography 3202</dc:title>
  <dc:creator>Mike Lee</dc:creator>
  <cp:lastModifiedBy>Mike Lee</cp:lastModifiedBy>
  <cp:revision>1</cp:revision>
  <dcterms:created xsi:type="dcterms:W3CDTF">2016-06-13T12:37:49Z</dcterms:created>
  <dcterms:modified xsi:type="dcterms:W3CDTF">2016-06-13T12:41:59Z</dcterms:modified>
</cp:coreProperties>
</file>